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7"/>
  </p:notesMasterIdLst>
  <p:handoutMasterIdLst>
    <p:handoutMasterId r:id="rId48"/>
  </p:handoutMasterIdLst>
  <p:sldIdLst>
    <p:sldId id="256" r:id="rId2"/>
    <p:sldId id="280" r:id="rId3"/>
    <p:sldId id="281" r:id="rId4"/>
    <p:sldId id="283" r:id="rId5"/>
    <p:sldId id="285" r:id="rId6"/>
    <p:sldId id="286" r:id="rId7"/>
    <p:sldId id="347" r:id="rId8"/>
    <p:sldId id="287" r:id="rId9"/>
    <p:sldId id="288" r:id="rId10"/>
    <p:sldId id="289" r:id="rId11"/>
    <p:sldId id="290" r:id="rId12"/>
    <p:sldId id="292" r:id="rId13"/>
    <p:sldId id="293" r:id="rId14"/>
    <p:sldId id="294" r:id="rId15"/>
    <p:sldId id="296" r:id="rId16"/>
    <p:sldId id="297" r:id="rId17"/>
    <p:sldId id="298" r:id="rId18"/>
    <p:sldId id="300" r:id="rId19"/>
    <p:sldId id="302" r:id="rId20"/>
    <p:sldId id="348" r:id="rId21"/>
    <p:sldId id="353" r:id="rId22"/>
    <p:sldId id="354" r:id="rId23"/>
    <p:sldId id="304" r:id="rId24"/>
    <p:sldId id="309" r:id="rId25"/>
    <p:sldId id="355" r:id="rId26"/>
    <p:sldId id="317" r:id="rId27"/>
    <p:sldId id="318" r:id="rId28"/>
    <p:sldId id="320" r:id="rId29"/>
    <p:sldId id="341" r:id="rId30"/>
    <p:sldId id="327" r:id="rId31"/>
    <p:sldId id="349" r:id="rId32"/>
    <p:sldId id="339" r:id="rId33"/>
    <p:sldId id="342" r:id="rId34"/>
    <p:sldId id="351" r:id="rId35"/>
    <p:sldId id="340" r:id="rId36"/>
    <p:sldId id="352" r:id="rId37"/>
    <p:sldId id="343" r:id="rId38"/>
    <p:sldId id="345" r:id="rId39"/>
    <p:sldId id="344" r:id="rId40"/>
    <p:sldId id="329" r:id="rId41"/>
    <p:sldId id="334" r:id="rId42"/>
    <p:sldId id="330" r:id="rId43"/>
    <p:sldId id="331" r:id="rId44"/>
    <p:sldId id="336" r:id="rId45"/>
    <p:sldId id="338" r:id="rId46"/>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660"/>
  </p:normalViewPr>
  <p:slideViewPr>
    <p:cSldViewPr>
      <p:cViewPr>
        <p:scale>
          <a:sx n="110" d="100"/>
          <a:sy n="110" d="100"/>
        </p:scale>
        <p:origin x="-1644" y="-13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78" y="-78"/>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a:defRPr sz="1200"/>
            </a:lvl1pPr>
          </a:lstStyle>
          <a:p>
            <a:fld id="{5CE6FB38-41D0-4730-85BC-08453A7F5029}" type="datetimeFigureOut">
              <a:rPr lang="en-CA" smtClean="0"/>
              <a:t>29/02/2016</a:t>
            </a:fld>
            <a:endParaRPr lang="en-CA"/>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vl1pPr>
          </a:lstStyle>
          <a:p>
            <a:endParaRPr lang="en-CA"/>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a:defRPr sz="1200"/>
            </a:lvl1pPr>
          </a:lstStyle>
          <a:p>
            <a:fld id="{047E60E2-85FB-4C5A-8E48-558655210880}" type="slidenum">
              <a:rPr lang="en-CA" smtClean="0"/>
              <a:t>‹#›</a:t>
            </a:fld>
            <a:endParaRPr lang="en-CA"/>
          </a:p>
        </p:txBody>
      </p:sp>
    </p:spTree>
    <p:extLst>
      <p:ext uri="{BB962C8B-B14F-4D97-AF65-F5344CB8AC3E}">
        <p14:creationId xmlns:p14="http://schemas.microsoft.com/office/powerpoint/2010/main" val="215420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defRPr>
            </a:lvl1pPr>
          </a:lstStyle>
          <a:p>
            <a:pPr>
              <a:defRPr/>
            </a:pPr>
            <a:fld id="{A92F6D9F-C2BF-4FB8-AD7B-5165FA8A2CBF}" type="datetimeFigureOut">
              <a:rPr lang="en-US"/>
              <a:pPr>
                <a:defRPr/>
              </a:pPr>
              <a:t>2/29/2016</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defRPr>
            </a:lvl1pPr>
          </a:lstStyle>
          <a:p>
            <a:pPr>
              <a:defRPr/>
            </a:pPr>
            <a:fld id="{B2F77FC7-8B2D-405C-ABA3-63C9D9665BEF}" type="slidenum">
              <a:rPr lang="en-US"/>
              <a:pPr>
                <a:defRPr/>
              </a:pPr>
              <a:t>‹#›</a:t>
            </a:fld>
            <a:endParaRPr lang="en-US"/>
          </a:p>
        </p:txBody>
      </p:sp>
    </p:spTree>
    <p:extLst>
      <p:ext uri="{BB962C8B-B14F-4D97-AF65-F5344CB8AC3E}">
        <p14:creationId xmlns:p14="http://schemas.microsoft.com/office/powerpoint/2010/main" val="27017429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EC8E1DDD-405F-4946-A59C-264A22B18344}" type="slidenum">
              <a:rPr lang="en-US" smtClean="0">
                <a:latin typeface="Arial" pitchFamily="34" charset="0"/>
              </a:rPr>
              <a:pPr/>
              <a:t>10</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
        <p:nvSpPr>
          <p:cNvPr id="75781"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C5D0A77-29E9-496B-803F-CD3A15A4DC0C}" type="slidenum">
              <a:rPr lang="en-US" smtClean="0">
                <a:latin typeface="Arial" pitchFamily="34" charset="0"/>
              </a:rPr>
              <a:pPr/>
              <a:t>11</a:t>
            </a:fld>
            <a:endParaRPr lang="en-US"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
        <p:nvSpPr>
          <p:cNvPr id="76805"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813FC63-B121-4111-B734-7FBB5C56BF40}" type="slidenum">
              <a:rPr lang="en-US" smtClean="0">
                <a:latin typeface="Arial" pitchFamily="34" charset="0"/>
              </a:rPr>
              <a:pPr/>
              <a:t>12</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
        <p:nvSpPr>
          <p:cNvPr id="7885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AA0049E1-1559-4925-BF59-FD66D53DBB34}" type="slidenum">
              <a:rPr lang="en-US" smtClean="0">
                <a:latin typeface="Arial" pitchFamily="34" charset="0"/>
              </a:rPr>
              <a:pPr/>
              <a:t>13</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
        <p:nvSpPr>
          <p:cNvPr id="79877"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29DD5C6-9BA0-43C4-8DDF-62E6D35BDCA6}" type="slidenum">
              <a:rPr lang="en-US" smtClean="0">
                <a:latin typeface="Arial" pitchFamily="34" charset="0"/>
              </a:rPr>
              <a:pPr/>
              <a:t>14</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
        <p:nvSpPr>
          <p:cNvPr id="80901"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29D21F5E-A166-417A-8790-05C4D43BE68E}" type="slidenum">
              <a:rPr lang="en-US" smtClean="0">
                <a:latin typeface="Arial" pitchFamily="34" charset="0"/>
              </a:rPr>
              <a:pPr/>
              <a:t>15</a:t>
            </a:fld>
            <a:endParaRPr lang="en-US"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
        <p:nvSpPr>
          <p:cNvPr id="82949"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408290CE-A2AA-432A-BC05-960716742C78}" type="slidenum">
              <a:rPr lang="en-US" smtClean="0">
                <a:latin typeface="Arial" pitchFamily="34" charset="0"/>
              </a:rPr>
              <a:pPr/>
              <a:t>16</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
        <p:nvSpPr>
          <p:cNvPr id="8397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40A917D-ABDE-4900-A97B-BE0AC0295839}" type="slidenum">
              <a:rPr lang="en-US" smtClean="0">
                <a:latin typeface="Arial" pitchFamily="34" charset="0"/>
              </a:rPr>
              <a:pPr/>
              <a:t>17</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
        <p:nvSpPr>
          <p:cNvPr id="84997"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75D4399-A8DE-414F-8AD5-F72A6031353D}" type="slidenum">
              <a:rPr lang="en-US" smtClean="0">
                <a:latin typeface="Arial" pitchFamily="34" charset="0"/>
              </a:rPr>
              <a:pPr/>
              <a:t>18</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
        <p:nvSpPr>
          <p:cNvPr id="87045"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49B607F-2B51-4D68-B3F0-A5AABA8E7873}" type="slidenum">
              <a:rPr lang="en-US" smtClean="0">
                <a:latin typeface="Arial" pitchFamily="34" charset="0"/>
              </a:rPr>
              <a:pPr/>
              <a:t>19</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
        <p:nvSpPr>
          <p:cNvPr id="8909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E3FD1F4-8E17-4376-9C37-A75E974FAC2F}" type="slidenum">
              <a:rPr lang="en-US" smtClean="0">
                <a:latin typeface="Arial" pitchFamily="34" charset="0"/>
              </a:rPr>
              <a:pPr/>
              <a:t>2</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
        <p:nvSpPr>
          <p:cNvPr id="66565"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49B607F-2B51-4D68-B3F0-A5AABA8E7873}" type="slidenum">
              <a:rPr lang="en-US" smtClean="0">
                <a:latin typeface="Arial" pitchFamily="34" charset="0"/>
              </a:rPr>
              <a:pPr/>
              <a:t>20</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
        <p:nvSpPr>
          <p:cNvPr id="8909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49B607F-2B51-4D68-B3F0-A5AABA8E7873}" type="slidenum">
              <a:rPr lang="en-US" smtClean="0">
                <a:latin typeface="Arial" pitchFamily="34" charset="0"/>
              </a:rPr>
              <a:pPr/>
              <a:t>21</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
        <p:nvSpPr>
          <p:cNvPr id="8909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49B607F-2B51-4D68-B3F0-A5AABA8E7873}" type="slidenum">
              <a:rPr lang="en-US" smtClean="0">
                <a:latin typeface="Arial" pitchFamily="34" charset="0"/>
              </a:rPr>
              <a:pPr/>
              <a:t>22</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
        <p:nvSpPr>
          <p:cNvPr id="8909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53D4838-E0BA-4413-9BBA-EB30A77FCA6A}" type="slidenum">
              <a:rPr lang="en-US" smtClean="0">
                <a:latin typeface="Arial" pitchFamily="34" charset="0"/>
              </a:rPr>
              <a:pPr/>
              <a:t>23</a:t>
            </a:fld>
            <a:endParaRPr lang="en-US"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
        <p:nvSpPr>
          <p:cNvPr id="91141"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30CC0A1-3D0A-4B1E-9DD1-F0682EC55BD8}" type="slidenum">
              <a:rPr lang="en-US" smtClean="0">
                <a:latin typeface="Arial" pitchFamily="34" charset="0"/>
              </a:rPr>
              <a:pPr/>
              <a:t>24</a:t>
            </a:fld>
            <a:endParaRPr lang="en-US"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
        <p:nvSpPr>
          <p:cNvPr id="96261"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30CC0A1-3D0A-4B1E-9DD1-F0682EC55BD8}" type="slidenum">
              <a:rPr lang="en-US" smtClean="0">
                <a:latin typeface="Arial" pitchFamily="34" charset="0"/>
              </a:rPr>
              <a:pPr/>
              <a:t>25</a:t>
            </a:fld>
            <a:endParaRPr lang="en-US"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
        <p:nvSpPr>
          <p:cNvPr id="96261"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DBCE3CE-22AD-4AF3-ACCC-F5E29A4EA292}" type="slidenum">
              <a:rPr lang="en-US" smtClean="0">
                <a:latin typeface="Arial" pitchFamily="34" charset="0"/>
              </a:rPr>
              <a:pPr/>
              <a:t>26</a:t>
            </a:fld>
            <a:endParaRPr lang="en-US"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
        <p:nvSpPr>
          <p:cNvPr id="10445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FF08C6B-BFAD-473E-B4BB-54697CD06058}" type="slidenum">
              <a:rPr lang="en-US" smtClean="0">
                <a:latin typeface="Arial" pitchFamily="34" charset="0"/>
              </a:rPr>
              <a:pPr/>
              <a:t>27</a:t>
            </a:fld>
            <a:endParaRPr lang="en-US" smtClean="0">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
        <p:nvSpPr>
          <p:cNvPr id="105477"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A7636AF-E7A4-4157-984B-0DFCED452D17}" type="slidenum">
              <a:rPr lang="en-US" smtClean="0">
                <a:latin typeface="Arial" pitchFamily="34" charset="0"/>
              </a:rPr>
              <a:pPr/>
              <a:t>28</a:t>
            </a:fld>
            <a:endParaRPr lang="en-US" smtClean="0">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
        <p:nvSpPr>
          <p:cNvPr id="107525"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29</a:t>
            </a:fld>
            <a:endParaRPr lang="en-US"/>
          </a:p>
        </p:txBody>
      </p:sp>
    </p:spTree>
    <p:extLst>
      <p:ext uri="{BB962C8B-B14F-4D97-AF65-F5344CB8AC3E}">
        <p14:creationId xmlns:p14="http://schemas.microsoft.com/office/powerpoint/2010/main" val="399103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DE3A65E-BB2D-49B1-9DDB-009EF51E6A69}" type="slidenum">
              <a:rPr lang="en-US" smtClean="0">
                <a:latin typeface="Arial" pitchFamily="34" charset="0"/>
              </a:rPr>
              <a:pPr/>
              <a:t>3</a:t>
            </a:fld>
            <a:endParaRPr lang="en-US"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
        <p:nvSpPr>
          <p:cNvPr id="67589"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5E19E82-699E-4EA5-A6E8-87E2FCC1C287}" type="slidenum">
              <a:rPr lang="en-US" smtClean="0">
                <a:latin typeface="Arial" pitchFamily="34" charset="0"/>
              </a:rPr>
              <a:pPr/>
              <a:t>30</a:t>
            </a:fld>
            <a:endParaRPr lang="en-US" smtClean="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
        <p:nvSpPr>
          <p:cNvPr id="11469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5E19E82-699E-4EA5-A6E8-87E2FCC1C287}" type="slidenum">
              <a:rPr lang="en-US" smtClean="0">
                <a:latin typeface="Arial" pitchFamily="34" charset="0"/>
              </a:rPr>
              <a:pPr/>
              <a:t>31</a:t>
            </a:fld>
            <a:endParaRPr lang="en-US" smtClean="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
        <p:nvSpPr>
          <p:cNvPr id="11469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33</a:t>
            </a:fld>
            <a:endParaRPr lang="en-US"/>
          </a:p>
        </p:txBody>
      </p:sp>
    </p:spTree>
    <p:extLst>
      <p:ext uri="{BB962C8B-B14F-4D97-AF65-F5344CB8AC3E}">
        <p14:creationId xmlns:p14="http://schemas.microsoft.com/office/powerpoint/2010/main" val="655041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34</a:t>
            </a:fld>
            <a:endParaRPr lang="en-US"/>
          </a:p>
        </p:txBody>
      </p:sp>
    </p:spTree>
    <p:extLst>
      <p:ext uri="{BB962C8B-B14F-4D97-AF65-F5344CB8AC3E}">
        <p14:creationId xmlns:p14="http://schemas.microsoft.com/office/powerpoint/2010/main" val="655041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37</a:t>
            </a:fld>
            <a:endParaRPr lang="en-US"/>
          </a:p>
        </p:txBody>
      </p:sp>
    </p:spTree>
    <p:extLst>
      <p:ext uri="{BB962C8B-B14F-4D97-AF65-F5344CB8AC3E}">
        <p14:creationId xmlns:p14="http://schemas.microsoft.com/office/powerpoint/2010/main" val="42917508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38</a:t>
            </a:fld>
            <a:endParaRPr lang="en-US"/>
          </a:p>
        </p:txBody>
      </p:sp>
    </p:spTree>
    <p:extLst>
      <p:ext uri="{BB962C8B-B14F-4D97-AF65-F5344CB8AC3E}">
        <p14:creationId xmlns:p14="http://schemas.microsoft.com/office/powerpoint/2010/main" val="22484822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B2F77FC7-8B2D-405C-ABA3-63C9D9665BEF}" type="slidenum">
              <a:rPr lang="en-US" smtClean="0"/>
              <a:pPr>
                <a:defRPr/>
              </a:pPr>
              <a:t>39</a:t>
            </a:fld>
            <a:endParaRPr lang="en-US"/>
          </a:p>
        </p:txBody>
      </p:sp>
    </p:spTree>
    <p:extLst>
      <p:ext uri="{BB962C8B-B14F-4D97-AF65-F5344CB8AC3E}">
        <p14:creationId xmlns:p14="http://schemas.microsoft.com/office/powerpoint/2010/main" val="811115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1B84013-BE58-4B60-BE75-EC9CFA5241BB}" type="slidenum">
              <a:rPr lang="en-US" smtClean="0">
                <a:latin typeface="Arial" pitchFamily="34" charset="0"/>
              </a:rPr>
              <a:pPr/>
              <a:t>4</a:t>
            </a:fld>
            <a:endParaRPr lang="en-US"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
        <p:nvSpPr>
          <p:cNvPr id="69637"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21116E0D-CA25-42D4-B160-135C884D7B7A}" type="slidenum">
              <a:rPr lang="en-US" smtClean="0">
                <a:latin typeface="Arial" pitchFamily="34" charset="0"/>
              </a:rPr>
              <a:pPr/>
              <a:t>40</a:t>
            </a:fld>
            <a:endParaRPr lang="en-US" smtClean="0">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
        <p:nvSpPr>
          <p:cNvPr id="116741"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79CCEFA-CDA3-4D28-911E-9B1F7C81A70A}" type="slidenum">
              <a:rPr lang="en-US" smtClean="0">
                <a:latin typeface="Arial" pitchFamily="34" charset="0"/>
              </a:rPr>
              <a:pPr/>
              <a:t>41</a:t>
            </a:fld>
            <a:endParaRPr lang="en-US" smtClean="0">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
        <p:nvSpPr>
          <p:cNvPr id="121861"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F9EDE35-6DBB-44C1-9E74-2D3B8479F24C}" type="slidenum">
              <a:rPr lang="en-US" smtClean="0">
                <a:latin typeface="Arial" pitchFamily="34" charset="0"/>
              </a:rPr>
              <a:pPr/>
              <a:t>42</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
        <p:nvSpPr>
          <p:cNvPr id="117765"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05E9C852-E5FA-499F-BF80-4F37A6BD75E6}" type="slidenum">
              <a:rPr lang="en-US" smtClean="0">
                <a:latin typeface="Arial" pitchFamily="34" charset="0"/>
              </a:rPr>
              <a:pPr/>
              <a:t>43</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
        <p:nvSpPr>
          <p:cNvPr id="118789"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4BC5C54-CCB4-47C9-97EC-6A18FA18A62C}" type="slidenum">
              <a:rPr lang="en-US" smtClean="0">
                <a:latin typeface="Arial" pitchFamily="34" charset="0"/>
              </a:rPr>
              <a:pPr/>
              <a:t>44</a:t>
            </a:fld>
            <a:endParaRPr lang="en-US" smtClean="0">
              <a:latin typeface="Arial" pitchFamily="34"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
        <p:nvSpPr>
          <p:cNvPr id="123909"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D24D2A1-83CE-4F2A-A1C5-9B939FFAF038}" type="slidenum">
              <a:rPr lang="en-US" smtClean="0">
                <a:latin typeface="Arial" pitchFamily="34" charset="0"/>
              </a:rPr>
              <a:pPr/>
              <a:t>45</a:t>
            </a:fld>
            <a:endParaRPr lang="en-US" smtClean="0">
              <a:latin typeface="Arial" pitchFamily="34"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
        <p:nvSpPr>
          <p:cNvPr id="125957"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51576D0-3815-4E2D-85A0-E32B97F61ABE}" type="slidenum">
              <a:rPr lang="en-US" smtClean="0">
                <a:latin typeface="Arial" pitchFamily="34" charset="0"/>
              </a:rPr>
              <a:pPr/>
              <a:t>5</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
        <p:nvSpPr>
          <p:cNvPr id="71685"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1B87F24-5235-4418-B930-A9EBCC88B2C4}" type="slidenum">
              <a:rPr lang="en-US" smtClean="0">
                <a:latin typeface="Arial" pitchFamily="34" charset="0"/>
              </a:rPr>
              <a:pPr/>
              <a:t>6</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
        <p:nvSpPr>
          <p:cNvPr id="72709"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61B87F24-5235-4418-B930-A9EBCC88B2C4}" type="slidenum">
              <a:rPr lang="en-US" smtClean="0">
                <a:latin typeface="Arial" pitchFamily="34" charset="0"/>
              </a:rPr>
              <a:pPr/>
              <a:t>7</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
        <p:nvSpPr>
          <p:cNvPr id="72709"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2BEB7EF-89B5-42F2-917C-4977CC0EEC02}" type="slidenum">
              <a:rPr lang="en-US" smtClean="0">
                <a:latin typeface="Arial" pitchFamily="34" charset="0"/>
              </a:rPr>
              <a:pPr/>
              <a:t>8</a:t>
            </a:fld>
            <a:endParaRPr lang="en-US"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
        <p:nvSpPr>
          <p:cNvPr id="73733"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0E0BB1B-2389-4760-9AD6-F006DEA0F281}" type="slidenum">
              <a:rPr lang="en-US" smtClean="0">
                <a:latin typeface="Arial" pitchFamily="34" charset="0"/>
              </a:rPr>
              <a:pPr/>
              <a:t>9</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
        <p:nvSpPr>
          <p:cNvPr id="74757" name="Footer Placeholder 4"/>
          <p:cNvSpPr>
            <a:spLocks noGrp="1"/>
          </p:cNvSpPr>
          <p:nvPr>
            <p:ph type="ftr" sz="quarter" idx="4"/>
          </p:nvPr>
        </p:nvSpPr>
        <p:spPr>
          <a:noFill/>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9F52CB6-A229-4EFA-B04B-E562EB350C25}" type="datetimeFigureOut">
              <a:rPr lang="en-CA" smtClean="0"/>
              <a:t>29/02/2016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9482942-9AA1-4174-8ABC-09ECC6EE20B9}" type="slidenum">
              <a:rPr lang="en-CA" smtClean="0"/>
              <a:t>‹#›</a:t>
            </a:fld>
            <a:endParaRPr lang="en-CA"/>
          </a:p>
        </p:txBody>
      </p:sp>
      <p:sp>
        <p:nvSpPr>
          <p:cNvPr id="7" name="Rectangle 15"/>
          <p:cNvSpPr/>
          <p:nvPr userDrawn="1"/>
        </p:nvSpPr>
        <p:spPr>
          <a:xfrm>
            <a:off x="0" y="0"/>
            <a:ext cx="9144000" cy="5715000"/>
          </a:xfrm>
          <a:prstGeom prst="rect">
            <a:avLst/>
          </a:prstGeom>
          <a:solidFill>
            <a:srgbClr val="C0C0C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9"/>
          <p:cNvSpPr/>
          <p:nvPr userDrawn="1"/>
        </p:nvSpPr>
        <p:spPr>
          <a:xfrm>
            <a:off x="0" y="5715000"/>
            <a:ext cx="9144000" cy="11430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userDrawn="1"/>
        </p:nvSpPr>
        <p:spPr>
          <a:xfrm>
            <a:off x="304800" y="5943600"/>
            <a:ext cx="2971800" cy="523875"/>
          </a:xfrm>
          <a:prstGeom prst="rect">
            <a:avLst/>
          </a:prstGeom>
          <a:noFill/>
        </p:spPr>
        <p:txBody>
          <a:bodyPr>
            <a:spAutoFit/>
          </a:bodyPr>
          <a:lstStyle/>
          <a:p>
            <a:pPr fontAlgn="auto">
              <a:spcBef>
                <a:spcPts val="0"/>
              </a:spcBef>
              <a:spcAft>
                <a:spcPts val="0"/>
              </a:spcAft>
              <a:defRPr/>
            </a:pPr>
            <a:r>
              <a:rPr lang="en-US" sz="2800" spc="-150" dirty="0">
                <a:solidFill>
                  <a:schemeClr val="bg1"/>
                </a:solidFill>
                <a:latin typeface="Eras Demi ITC" pitchFamily="34" charset="0"/>
              </a:rPr>
              <a:t>ClubRunner</a:t>
            </a:r>
          </a:p>
        </p:txBody>
      </p:sp>
      <p:sp>
        <p:nvSpPr>
          <p:cNvPr id="10" name="TextBox 10"/>
          <p:cNvSpPr txBox="1"/>
          <p:nvPr userDrawn="1"/>
        </p:nvSpPr>
        <p:spPr>
          <a:xfrm>
            <a:off x="5105400" y="6019800"/>
            <a:ext cx="3810000" cy="307975"/>
          </a:xfrm>
          <a:prstGeom prst="rect">
            <a:avLst/>
          </a:prstGeom>
          <a:noFill/>
        </p:spPr>
        <p:txBody>
          <a:bodyPr>
            <a:spAutoFit/>
          </a:bodyPr>
          <a:lstStyle/>
          <a:p>
            <a:pPr fontAlgn="auto">
              <a:spcBef>
                <a:spcPts val="0"/>
              </a:spcBef>
              <a:spcAft>
                <a:spcPts val="0"/>
              </a:spcAft>
              <a:defRPr/>
            </a:pPr>
            <a:r>
              <a:rPr lang="en-US" sz="1400" spc="100" dirty="0">
                <a:solidFill>
                  <a:schemeClr val="bg1"/>
                </a:solidFill>
                <a:latin typeface="Eras Demi ITC" pitchFamily="34" charset="0"/>
              </a:rPr>
              <a:t>Connect. </a:t>
            </a:r>
            <a:r>
              <a:rPr lang="en-US" sz="1400" spc="100" dirty="0" smtClean="0">
                <a:solidFill>
                  <a:schemeClr val="bg1"/>
                </a:solidFill>
                <a:latin typeface="Eras Demi ITC" pitchFamily="34" charset="0"/>
              </a:rPr>
              <a:t>Collaborate. Communicate. </a:t>
            </a:r>
            <a:endParaRPr lang="en-US" sz="1400" spc="100" dirty="0">
              <a:solidFill>
                <a:schemeClr val="bg1"/>
              </a:solidFill>
              <a:latin typeface="Eras Demi ITC" pitchFamily="34" charset="0"/>
            </a:endParaRPr>
          </a:p>
        </p:txBody>
      </p:sp>
    </p:spTree>
    <p:extLst>
      <p:ext uri="{BB962C8B-B14F-4D97-AF65-F5344CB8AC3E}">
        <p14:creationId xmlns:p14="http://schemas.microsoft.com/office/powerpoint/2010/main" val="2352714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fld id="{517C29EF-42E7-4728-8C1D-231A55257703}" type="datetimeFigureOut">
              <a:rPr lang="en-US" smtClean="0"/>
              <a:pPr>
                <a:defRPr/>
              </a:pPr>
              <a:t>2/29/2016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4AEB162-B39E-4148-B829-841262D242A4}" type="slidenum">
              <a:rPr lang="en-US" smtClean="0"/>
              <a:pPr>
                <a:defRPr/>
              </a:pPr>
              <a:t>‹#›</a:t>
            </a:fld>
            <a:endParaRPr lang="en-US"/>
          </a:p>
        </p:txBody>
      </p:sp>
    </p:spTree>
    <p:extLst>
      <p:ext uri="{BB962C8B-B14F-4D97-AF65-F5344CB8AC3E}">
        <p14:creationId xmlns:p14="http://schemas.microsoft.com/office/powerpoint/2010/main" val="322472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fld id="{3D77B176-64D0-4069-972C-C61CCAB8E670}" type="datetimeFigureOut">
              <a:rPr lang="en-US" smtClean="0"/>
              <a:pPr>
                <a:defRPr/>
              </a:pPr>
              <a:t>2/29/2016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43EB13A-8DB0-4BEF-88EB-F6C7F28F41CC}" type="slidenum">
              <a:rPr lang="en-US" smtClean="0"/>
              <a:pPr>
                <a:defRPr/>
              </a:pPr>
              <a:t>‹#›</a:t>
            </a:fld>
            <a:endParaRPr lang="en-US"/>
          </a:p>
        </p:txBody>
      </p:sp>
    </p:spTree>
    <p:extLst>
      <p:ext uri="{BB962C8B-B14F-4D97-AF65-F5344CB8AC3E}">
        <p14:creationId xmlns:p14="http://schemas.microsoft.com/office/powerpoint/2010/main" val="346740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9F52CB6-A229-4EFA-B04B-E562EB350C25}" type="datetimeFigureOut">
              <a:rPr lang="en-CA" smtClean="0"/>
              <a:t>29/02/2016</a:t>
            </a:fld>
            <a:endParaRPr lang="en-CA"/>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93E76C2-9EEF-4907-AC6A-A19C7E1BE1DC}" type="slidenum">
              <a:rPr lang="en-US" smtClean="0"/>
              <a:pPr>
                <a:defRPr/>
              </a:pPr>
              <a:t>‹#›</a:t>
            </a:fld>
            <a:endParaRPr lang="en-US"/>
          </a:p>
        </p:txBody>
      </p:sp>
      <p:sp>
        <p:nvSpPr>
          <p:cNvPr id="7" name="Rectangle 6"/>
          <p:cNvSpPr/>
          <p:nvPr userDrawn="1"/>
        </p:nvSpPr>
        <p:spPr>
          <a:xfrm>
            <a:off x="0" y="6248400"/>
            <a:ext cx="9144000" cy="6096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extBox 7"/>
          <p:cNvSpPr txBox="1"/>
          <p:nvPr userDrawn="1"/>
        </p:nvSpPr>
        <p:spPr>
          <a:xfrm>
            <a:off x="304800" y="6248400"/>
            <a:ext cx="2971800" cy="523875"/>
          </a:xfrm>
          <a:prstGeom prst="rect">
            <a:avLst/>
          </a:prstGeom>
          <a:noFill/>
        </p:spPr>
        <p:txBody>
          <a:bodyPr>
            <a:spAutoFit/>
          </a:bodyPr>
          <a:lstStyle/>
          <a:p>
            <a:pPr fontAlgn="auto">
              <a:spcBef>
                <a:spcPts val="0"/>
              </a:spcBef>
              <a:spcAft>
                <a:spcPts val="0"/>
              </a:spcAft>
              <a:defRPr/>
            </a:pPr>
            <a:r>
              <a:rPr lang="en-US" sz="2800" b="0" spc="-150" baseline="0" dirty="0">
                <a:solidFill>
                  <a:schemeClr val="bg1"/>
                </a:solidFill>
                <a:latin typeface="Eras Demi ITC" pitchFamily="34" charset="0"/>
              </a:rPr>
              <a:t>ClubRunner</a:t>
            </a:r>
          </a:p>
        </p:txBody>
      </p:sp>
    </p:spTree>
    <p:extLst>
      <p:ext uri="{BB962C8B-B14F-4D97-AF65-F5344CB8AC3E}">
        <p14:creationId xmlns:p14="http://schemas.microsoft.com/office/powerpoint/2010/main" val="1407479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90284DB-07C1-45A8-83BC-38030B6DB327}" type="datetimeFigureOut">
              <a:rPr lang="en-US" smtClean="0"/>
              <a:pPr>
                <a:defRPr/>
              </a:pPr>
              <a:t>2/29/2016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FEB138-A38F-477F-B221-78C33C9E9D2A}" type="slidenum">
              <a:rPr lang="en-US" smtClean="0"/>
              <a:pPr>
                <a:defRPr/>
              </a:pPr>
              <a:t>‹#›</a:t>
            </a:fld>
            <a:endParaRPr lang="en-US"/>
          </a:p>
        </p:txBody>
      </p:sp>
    </p:spTree>
    <p:extLst>
      <p:ext uri="{BB962C8B-B14F-4D97-AF65-F5344CB8AC3E}">
        <p14:creationId xmlns:p14="http://schemas.microsoft.com/office/powerpoint/2010/main" val="203113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pPr>
              <a:defRPr/>
            </a:pPr>
            <a:fld id="{5A4EF14B-8D16-451B-B923-34828FD30A5B}" type="datetimeFigureOut">
              <a:rPr lang="en-US" smtClean="0"/>
              <a:pPr>
                <a:defRPr/>
              </a:pPr>
              <a:t>2/29/2016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1D978E-31C7-42E1-A671-E119A2A04516}" type="slidenum">
              <a:rPr lang="en-US" smtClean="0"/>
              <a:pPr>
                <a:defRPr/>
              </a:pPr>
              <a:t>‹#›</a:t>
            </a:fld>
            <a:endParaRPr lang="en-US"/>
          </a:p>
        </p:txBody>
      </p:sp>
    </p:spTree>
    <p:extLst>
      <p:ext uri="{BB962C8B-B14F-4D97-AF65-F5344CB8AC3E}">
        <p14:creationId xmlns:p14="http://schemas.microsoft.com/office/powerpoint/2010/main" val="68780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pPr>
              <a:defRPr/>
            </a:pPr>
            <a:fld id="{768C5892-8160-4F99-BD7F-5F117D3948E1}" type="datetimeFigureOut">
              <a:rPr lang="en-US" smtClean="0"/>
              <a:pPr>
                <a:defRPr/>
              </a:pPr>
              <a:t>2/29/2016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4FFAD32-FBBE-456A-A1BC-7350F702BFBB}" type="slidenum">
              <a:rPr lang="en-US" smtClean="0"/>
              <a:pPr>
                <a:defRPr/>
              </a:pPr>
              <a:t>‹#›</a:t>
            </a:fld>
            <a:endParaRPr lang="en-US"/>
          </a:p>
        </p:txBody>
      </p:sp>
    </p:spTree>
    <p:extLst>
      <p:ext uri="{BB962C8B-B14F-4D97-AF65-F5344CB8AC3E}">
        <p14:creationId xmlns:p14="http://schemas.microsoft.com/office/powerpoint/2010/main" val="643788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pPr>
              <a:defRPr/>
            </a:pPr>
            <a:fld id="{2EBF3BD0-9439-4EE6-843C-30BF40E4E08B}" type="datetimeFigureOut">
              <a:rPr lang="en-US" smtClean="0"/>
              <a:pPr>
                <a:defRPr/>
              </a:pPr>
              <a:t>2/29/2016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4E2FEF00-FEDE-43E2-A0CF-554DB212700D}" type="slidenum">
              <a:rPr lang="en-US" smtClean="0"/>
              <a:pPr>
                <a:defRPr/>
              </a:pPr>
              <a:t>‹#›</a:t>
            </a:fld>
            <a:endParaRPr lang="en-US"/>
          </a:p>
        </p:txBody>
      </p:sp>
    </p:spTree>
    <p:extLst>
      <p:ext uri="{BB962C8B-B14F-4D97-AF65-F5344CB8AC3E}">
        <p14:creationId xmlns:p14="http://schemas.microsoft.com/office/powerpoint/2010/main" val="55454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626041-0697-4288-84EB-05659291A29C}" type="datetimeFigureOut">
              <a:rPr lang="en-US" smtClean="0"/>
              <a:pPr>
                <a:defRPr/>
              </a:pPr>
              <a:t>2/29/2016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CCE2A90-2BA9-41A9-BFA3-2EB61D8E9835}" type="slidenum">
              <a:rPr lang="en-US" smtClean="0"/>
              <a:pPr>
                <a:defRPr/>
              </a:pPr>
              <a:t>‹#›</a:t>
            </a:fld>
            <a:endParaRPr lang="en-US"/>
          </a:p>
        </p:txBody>
      </p:sp>
    </p:spTree>
    <p:extLst>
      <p:ext uri="{BB962C8B-B14F-4D97-AF65-F5344CB8AC3E}">
        <p14:creationId xmlns:p14="http://schemas.microsoft.com/office/powerpoint/2010/main" val="214949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3569E0C-02A6-4680-A033-2A380A7F8814}" type="datetimeFigureOut">
              <a:rPr lang="en-US" smtClean="0"/>
              <a:pPr>
                <a:defRPr/>
              </a:pPr>
              <a:t>2/29/2016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04B4E2D-2654-4C11-AFDC-D1E516F20048}" type="slidenum">
              <a:rPr lang="en-US" smtClean="0"/>
              <a:pPr>
                <a:defRPr/>
              </a:pPr>
              <a:t>‹#›</a:t>
            </a:fld>
            <a:endParaRPr lang="en-US"/>
          </a:p>
        </p:txBody>
      </p:sp>
    </p:spTree>
    <p:extLst>
      <p:ext uri="{BB962C8B-B14F-4D97-AF65-F5344CB8AC3E}">
        <p14:creationId xmlns:p14="http://schemas.microsoft.com/office/powerpoint/2010/main" val="178742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B126F26-2D7C-4085-89ED-234CECE70B84}" type="datetimeFigureOut">
              <a:rPr lang="en-US" smtClean="0"/>
              <a:pPr>
                <a:defRPr/>
              </a:pPr>
              <a:t>2/29/2016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ED4A7E1-4EEA-4F12-9098-6F54E800A549}" type="slidenum">
              <a:rPr lang="en-US" smtClean="0"/>
              <a:pPr>
                <a:defRPr/>
              </a:pPr>
              <a:t>‹#›</a:t>
            </a:fld>
            <a:endParaRPr lang="en-US"/>
          </a:p>
        </p:txBody>
      </p:sp>
    </p:spTree>
    <p:extLst>
      <p:ext uri="{BB962C8B-B14F-4D97-AF65-F5344CB8AC3E}">
        <p14:creationId xmlns:p14="http://schemas.microsoft.com/office/powerpoint/2010/main" val="1577420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94A1611-4133-4AB4-8E54-BC37C93460D0}" type="datetimeFigureOut">
              <a:rPr lang="en-US" smtClean="0"/>
              <a:pPr>
                <a:defRPr/>
              </a:pPr>
              <a:t>2/29/2016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D86810-8EF3-4178-9764-4D8CD123877C}" type="slidenum">
              <a:rPr lang="en-US" smtClean="0"/>
              <a:pPr>
                <a:defRPr/>
              </a:pPr>
              <a:t>‹#›</a:t>
            </a:fld>
            <a:endParaRPr lang="en-US"/>
          </a:p>
        </p:txBody>
      </p:sp>
    </p:spTree>
    <p:extLst>
      <p:ext uri="{BB962C8B-B14F-4D97-AF65-F5344CB8AC3E}">
        <p14:creationId xmlns:p14="http://schemas.microsoft.com/office/powerpoint/2010/main" val="262708652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jpg"/><Relationship Id="rId4" Type="http://schemas.openxmlformats.org/officeDocument/2006/relationships/hyperlink" Target="http://itunes.apple.com/ca/app/clubrunner/id434696377?mt=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33.xml"/><Relationship Id="rId18" Type="http://schemas.openxmlformats.org/officeDocument/2006/relationships/slide" Target="slide37.xml"/><Relationship Id="rId3" Type="http://schemas.openxmlformats.org/officeDocument/2006/relationships/slide" Target="slide3.xml"/><Relationship Id="rId21" Type="http://schemas.openxmlformats.org/officeDocument/2006/relationships/image" Target="../media/image2.jpeg"/><Relationship Id="rId7" Type="http://schemas.openxmlformats.org/officeDocument/2006/relationships/slide" Target="slide21.xml"/><Relationship Id="rId12" Type="http://schemas.openxmlformats.org/officeDocument/2006/relationships/slide" Target="slide29.xml"/><Relationship Id="rId17" Type="http://schemas.openxmlformats.org/officeDocument/2006/relationships/slide" Target="slide36.xml"/><Relationship Id="rId2" Type="http://schemas.openxmlformats.org/officeDocument/2006/relationships/notesSlide" Target="../notesSlides/notesSlide4.xml"/><Relationship Id="rId16" Type="http://schemas.openxmlformats.org/officeDocument/2006/relationships/slide" Target="slide35.xml"/><Relationship Id="rId20" Type="http://schemas.openxmlformats.org/officeDocument/2006/relationships/slide" Target="slide40.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slide" Target="slide28.xml"/><Relationship Id="rId5" Type="http://schemas.openxmlformats.org/officeDocument/2006/relationships/slide" Target="slide16.xml"/><Relationship Id="rId15" Type="http://schemas.openxmlformats.org/officeDocument/2006/relationships/slide" Target="slide26.xml"/><Relationship Id="rId10" Type="http://schemas.openxmlformats.org/officeDocument/2006/relationships/slide" Target="slide30.xml"/><Relationship Id="rId19" Type="http://schemas.openxmlformats.org/officeDocument/2006/relationships/slide" Target="slide39.xml"/><Relationship Id="rId4" Type="http://schemas.openxmlformats.org/officeDocument/2006/relationships/slide" Target="slide11.xml"/><Relationship Id="rId9" Type="http://schemas.openxmlformats.org/officeDocument/2006/relationships/slide" Target="slide25.xml"/><Relationship Id="rId14" Type="http://schemas.openxmlformats.org/officeDocument/2006/relationships/slide" Target="slide32.xm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clubrunner.ca/googlereviews"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lubrunner.ca/order"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4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mailto:salesinquiy@clubrunner.ca" TargetMode="External"/><Relationship Id="rId7" Type="http://schemas.openxmlformats.org/officeDocument/2006/relationships/image" Target="../media/image64.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hyperlink" Target="https://www.linkedin.com/groups/4746832" TargetMode="External"/><Relationship Id="rId5" Type="http://schemas.openxmlformats.org/officeDocument/2006/relationships/image" Target="../media/image62.png"/><Relationship Id="rId10" Type="http://schemas.openxmlformats.org/officeDocument/2006/relationships/hyperlink" Target="iloveclubrunner.blogspot.com" TargetMode="External"/><Relationship Id="rId4" Type="http://schemas.openxmlformats.org/officeDocument/2006/relationships/hyperlink" Target="http://www.clubrunner.ca/" TargetMode="External"/><Relationship Id="rId9" Type="http://schemas.openxmlformats.org/officeDocument/2006/relationships/hyperlink" Target="http://www.facebook.com/clubrunne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81075" y="1460205"/>
            <a:ext cx="7620000" cy="205740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4"/>
          <p:cNvSpPr txBox="1">
            <a:spLocks noChangeArrowheads="1"/>
          </p:cNvSpPr>
          <p:nvPr/>
        </p:nvSpPr>
        <p:spPr bwMode="auto">
          <a:xfrm>
            <a:off x="1371600" y="4308157"/>
            <a:ext cx="6200775" cy="492443"/>
          </a:xfrm>
          <a:prstGeom prst="rect">
            <a:avLst/>
          </a:prstGeom>
          <a:noFill/>
          <a:ln w="9525">
            <a:noFill/>
            <a:miter lim="800000"/>
            <a:headEnd/>
            <a:tailEnd/>
          </a:ln>
        </p:spPr>
        <p:txBody>
          <a:bodyPr wrap="square">
            <a:spAutoFit/>
          </a:bodyPr>
          <a:lstStyle/>
          <a:p>
            <a:pPr algn="ctr">
              <a:spcBef>
                <a:spcPct val="50000"/>
              </a:spcBef>
            </a:pPr>
            <a:r>
              <a:rPr lang="en-CA" sz="2600" b="1" dirty="0" smtClean="0">
                <a:solidFill>
                  <a:schemeClr val="tx1">
                    <a:lumMod val="65000"/>
                    <a:lumOff val="35000"/>
                  </a:schemeClr>
                </a:solidFill>
                <a:latin typeface="Calibri" pitchFamily="34" charset="0"/>
              </a:rPr>
              <a:t>Club Presentation</a:t>
            </a:r>
            <a:endParaRPr lang="en-CA" sz="2600" b="1" dirty="0">
              <a:solidFill>
                <a:schemeClr val="tx1">
                  <a:lumMod val="65000"/>
                  <a:lumOff val="35000"/>
                </a:schemeClr>
              </a:solidFill>
              <a:latin typeface="Calibri" pitchFamily="34" charset="0"/>
            </a:endParaRPr>
          </a:p>
        </p:txBody>
      </p:sp>
      <p:sp>
        <p:nvSpPr>
          <p:cNvPr id="5" name="Title 4"/>
          <p:cNvSpPr>
            <a:spLocks noGrp="1"/>
          </p:cNvSpPr>
          <p:nvPr>
            <p:ph type="ctrTitle"/>
          </p:nvPr>
        </p:nvSpPr>
        <p:spPr>
          <a:xfrm>
            <a:off x="1257522" y="1654175"/>
            <a:ext cx="7724553" cy="2003425"/>
          </a:xfrm>
        </p:spPr>
        <p:txBody>
          <a:bodyPr>
            <a:normAutofit/>
          </a:bodyPr>
          <a:lstStyle/>
          <a:p>
            <a:r>
              <a:rPr lang="en-US" b="1" dirty="0" smtClean="0">
                <a:solidFill>
                  <a:schemeClr val="tx1">
                    <a:lumMod val="65000"/>
                    <a:lumOff val="35000"/>
                  </a:schemeClr>
                </a:solidFill>
              </a:rPr>
              <a:t>Welcome to </a:t>
            </a:r>
            <a:br>
              <a:rPr lang="en-US" b="1" dirty="0" smtClean="0">
                <a:solidFill>
                  <a:schemeClr val="tx1">
                    <a:lumMod val="65000"/>
                    <a:lumOff val="35000"/>
                  </a:schemeClr>
                </a:solidFill>
              </a:rPr>
            </a:br>
            <a:r>
              <a:rPr lang="en-US" b="1" dirty="0" smtClean="0">
                <a:solidFill>
                  <a:schemeClr val="tx1">
                    <a:lumMod val="65000"/>
                    <a:lumOff val="35000"/>
                  </a:schemeClr>
                </a:solidFill>
              </a:rPr>
              <a:t>ClubRunner</a:t>
            </a:r>
            <a:endParaRPr lang="en-US" dirty="0">
              <a:solidFill>
                <a:schemeClr val="tx1">
                  <a:lumMod val="75000"/>
                  <a:lumOff val="25000"/>
                </a:schemeClr>
              </a:solidFill>
            </a:endParaRPr>
          </a:p>
        </p:txBody>
      </p:sp>
      <p:sp>
        <p:nvSpPr>
          <p:cNvPr id="3" name="Rectangle 2"/>
          <p:cNvSpPr/>
          <p:nvPr/>
        </p:nvSpPr>
        <p:spPr>
          <a:xfrm>
            <a:off x="0" y="5715000"/>
            <a:ext cx="9144000" cy="1143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04800" y="5943600"/>
            <a:ext cx="3276600" cy="646331"/>
          </a:xfrm>
          <a:prstGeom prst="rect">
            <a:avLst/>
          </a:prstGeom>
          <a:noFill/>
        </p:spPr>
        <p:txBody>
          <a:bodyPr wrap="square" rtlCol="0">
            <a:spAutoFit/>
          </a:bodyPr>
          <a:lstStyle/>
          <a:p>
            <a:r>
              <a:rPr lang="en-CA" sz="3600" dirty="0" smtClean="0">
                <a:solidFill>
                  <a:schemeClr val="bg1"/>
                </a:solidFill>
                <a:latin typeface="Eras Demi ITC" panose="020B0805030504020804" pitchFamily="34" charset="0"/>
              </a:rPr>
              <a:t>ClubRunner</a:t>
            </a:r>
            <a:endParaRPr lang="en-CA" sz="3600" dirty="0">
              <a:solidFill>
                <a:schemeClr val="bg1"/>
              </a:solidFill>
              <a:latin typeface="Eras Demi ITC" panose="020B0805030504020804" pitchFamily="34" charset="0"/>
            </a:endParaRPr>
          </a:p>
        </p:txBody>
      </p:sp>
      <p:sp>
        <p:nvSpPr>
          <p:cNvPr id="8" name="TextBox 7"/>
          <p:cNvSpPr txBox="1"/>
          <p:nvPr/>
        </p:nvSpPr>
        <p:spPr>
          <a:xfrm>
            <a:off x="6162675" y="6005155"/>
            <a:ext cx="2819400" cy="523220"/>
          </a:xfrm>
          <a:prstGeom prst="rect">
            <a:avLst/>
          </a:prstGeom>
          <a:noFill/>
        </p:spPr>
        <p:txBody>
          <a:bodyPr wrap="square" rtlCol="0">
            <a:spAutoFit/>
          </a:bodyPr>
          <a:lstStyle/>
          <a:p>
            <a:r>
              <a:rPr lang="en-CA" sz="2800" dirty="0" smtClean="0">
                <a:solidFill>
                  <a:schemeClr val="bg1"/>
                </a:solidFill>
                <a:latin typeface="+mj-lt"/>
              </a:rPr>
              <a:t>1-877-469-2582</a:t>
            </a:r>
            <a:endParaRPr lang="en-CA" sz="2800" dirty="0">
              <a:solidFill>
                <a:schemeClr val="bg1"/>
              </a:solidFill>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2057400"/>
            <a:ext cx="1219200" cy="1219200"/>
          </a:xfrm>
          <a:prstGeom prst="rect">
            <a:avLst/>
          </a:prstGeom>
        </p:spPr>
      </p:pic>
      <p:sp>
        <p:nvSpPr>
          <p:cNvPr id="10" name="Text Box 4"/>
          <p:cNvSpPr txBox="1">
            <a:spLocks noChangeArrowheads="1"/>
          </p:cNvSpPr>
          <p:nvPr/>
        </p:nvSpPr>
        <p:spPr bwMode="auto">
          <a:xfrm>
            <a:off x="2486025" y="3276600"/>
            <a:ext cx="6200775" cy="369332"/>
          </a:xfrm>
          <a:prstGeom prst="rect">
            <a:avLst/>
          </a:prstGeom>
          <a:noFill/>
          <a:ln w="9525">
            <a:noFill/>
            <a:miter lim="800000"/>
            <a:headEnd/>
            <a:tailEnd/>
          </a:ln>
        </p:spPr>
        <p:txBody>
          <a:bodyPr wrap="square">
            <a:spAutoFit/>
          </a:bodyPr>
          <a:lstStyle/>
          <a:p>
            <a:pPr algn="ctr">
              <a:spcBef>
                <a:spcPct val="50000"/>
              </a:spcBef>
            </a:pPr>
            <a:r>
              <a:rPr lang="en-CA" b="1" dirty="0" smtClean="0">
                <a:solidFill>
                  <a:schemeClr val="tx1">
                    <a:lumMod val="65000"/>
                    <a:lumOff val="35000"/>
                  </a:schemeClr>
                </a:solidFill>
                <a:latin typeface="Calibri" pitchFamily="34" charset="0"/>
              </a:rPr>
              <a:t>An Official Rotary International Licensee</a:t>
            </a:r>
            <a:endParaRPr lang="en-CA" b="1" dirty="0">
              <a:solidFill>
                <a:schemeClr val="tx1">
                  <a:lumMod val="65000"/>
                  <a:lumOff val="35000"/>
                </a:schemeClr>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0" y="4128933"/>
            <a:ext cx="2582408" cy="1960294"/>
          </a:xfrm>
          <a:prstGeom prst="rect">
            <a:avLst/>
          </a:prstGeom>
        </p:spPr>
      </p:pic>
      <p:sp>
        <p:nvSpPr>
          <p:cNvPr id="13314" name="Rectangle 2"/>
          <p:cNvSpPr>
            <a:spLocks noGrp="1" noChangeArrowheads="1"/>
          </p:cNvSpPr>
          <p:nvPr>
            <p:ph type="title"/>
          </p:nvPr>
        </p:nvSpPr>
        <p:spPr>
          <a:xfrm>
            <a:off x="304800" y="0"/>
            <a:ext cx="8229600" cy="1143000"/>
          </a:xfrm>
        </p:spPr>
        <p:txBody>
          <a:bodyPr/>
          <a:lstStyle/>
          <a:p>
            <a:pPr algn="l" eaLnBrk="1" hangingPunct="1"/>
            <a:r>
              <a:rPr lang="en-US" dirty="0" smtClean="0"/>
              <a:t>Website Designer</a:t>
            </a:r>
          </a:p>
        </p:txBody>
      </p:sp>
      <p:sp>
        <p:nvSpPr>
          <p:cNvPr id="26627" name="Text Box 3"/>
          <p:cNvSpPr txBox="1">
            <a:spLocks noChangeArrowheads="1"/>
          </p:cNvSpPr>
          <p:nvPr/>
        </p:nvSpPr>
        <p:spPr bwMode="auto">
          <a:xfrm>
            <a:off x="381000" y="820388"/>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Calibri" pitchFamily="34" charset="0"/>
              </a:rPr>
              <a:t>Content</a:t>
            </a:r>
          </a:p>
        </p:txBody>
      </p:sp>
      <p:sp>
        <p:nvSpPr>
          <p:cNvPr id="24580" name="Text Box 4"/>
          <p:cNvSpPr txBox="1">
            <a:spLocks noChangeArrowheads="1"/>
          </p:cNvSpPr>
          <p:nvPr/>
        </p:nvSpPr>
        <p:spPr bwMode="auto">
          <a:xfrm>
            <a:off x="381000" y="1343608"/>
            <a:ext cx="8064500" cy="707886"/>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You </a:t>
            </a:r>
            <a:r>
              <a:rPr lang="en-US" sz="2000" dirty="0" smtClean="0">
                <a:solidFill>
                  <a:schemeClr val="tx1">
                    <a:lumMod val="75000"/>
                    <a:lumOff val="25000"/>
                  </a:schemeClr>
                </a:solidFill>
                <a:latin typeface="Calibri" pitchFamily="34" charset="0"/>
              </a:rPr>
              <a:t>can build your website and customize your banner, footer and navigation menu. Add the following content with a simple drag and drop:</a:t>
            </a:r>
            <a:endParaRPr lang="en-US" sz="2000" dirty="0">
              <a:solidFill>
                <a:schemeClr val="tx1">
                  <a:lumMod val="75000"/>
                  <a:lumOff val="25000"/>
                </a:schemeClr>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2" name="TextBox 1"/>
          <p:cNvSpPr txBox="1"/>
          <p:nvPr/>
        </p:nvSpPr>
        <p:spPr>
          <a:xfrm>
            <a:off x="152400" y="2079486"/>
            <a:ext cx="3505200" cy="5193729"/>
          </a:xfrm>
          <a:prstGeom prst="rect">
            <a:avLst/>
          </a:prstGeom>
          <a:noFill/>
        </p:spPr>
        <p:txBody>
          <a:bodyPr wrap="square" rtlCol="0">
            <a:spAutoFit/>
          </a:bodyPr>
          <a:lstStyle/>
          <a:p>
            <a:pPr marL="800100" lvl="1" indent="-342900">
              <a:spcBef>
                <a:spcPct val="50000"/>
              </a:spcBef>
              <a:buFont typeface="Arial" pitchFamily="34" charset="0"/>
              <a:buChar char="•"/>
            </a:pPr>
            <a:r>
              <a:rPr lang="en-US" sz="1950" dirty="0">
                <a:solidFill>
                  <a:schemeClr val="tx1">
                    <a:lumMod val="75000"/>
                    <a:lumOff val="25000"/>
                  </a:schemeClr>
                </a:solidFill>
                <a:latin typeface="Calibri" pitchFamily="34" charset="0"/>
              </a:rPr>
              <a:t>Upcoming </a:t>
            </a:r>
            <a:r>
              <a:rPr lang="en-US" sz="1950" dirty="0" smtClean="0">
                <a:solidFill>
                  <a:schemeClr val="tx1">
                    <a:lumMod val="75000"/>
                    <a:lumOff val="25000"/>
                  </a:schemeClr>
                </a:solidFill>
                <a:latin typeface="Calibri" pitchFamily="34" charset="0"/>
              </a:rPr>
              <a:t>speakers</a:t>
            </a: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Links </a:t>
            </a:r>
            <a:r>
              <a:rPr lang="en-US" sz="1950" dirty="0">
                <a:solidFill>
                  <a:schemeClr val="tx1">
                    <a:lumMod val="75000"/>
                    <a:lumOff val="25000"/>
                  </a:schemeClr>
                </a:solidFill>
                <a:latin typeface="Calibri" pitchFamily="34" charset="0"/>
              </a:rPr>
              <a:t>to other </a:t>
            </a:r>
            <a:r>
              <a:rPr lang="en-US" sz="1950" dirty="0" smtClean="0">
                <a:solidFill>
                  <a:schemeClr val="tx1">
                    <a:lumMod val="75000"/>
                    <a:lumOff val="25000"/>
                  </a:schemeClr>
                </a:solidFill>
                <a:latin typeface="Calibri" pitchFamily="34" charset="0"/>
              </a:rPr>
              <a:t>websites</a:t>
            </a: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Events calendar</a:t>
            </a: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Photo albums</a:t>
            </a: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Registration </a:t>
            </a:r>
            <a:r>
              <a:rPr lang="en-US" sz="1950" dirty="0">
                <a:solidFill>
                  <a:schemeClr val="tx1">
                    <a:lumMod val="75000"/>
                    <a:lumOff val="25000"/>
                  </a:schemeClr>
                </a:solidFill>
                <a:latin typeface="Calibri" pitchFamily="34" charset="0"/>
              </a:rPr>
              <a:t>forms and </a:t>
            </a:r>
            <a:r>
              <a:rPr lang="en-US" sz="1950" dirty="0" smtClean="0">
                <a:solidFill>
                  <a:schemeClr val="tx1">
                    <a:lumMod val="75000"/>
                    <a:lumOff val="25000"/>
                  </a:schemeClr>
                </a:solidFill>
                <a:latin typeface="Calibri" pitchFamily="34" charset="0"/>
              </a:rPr>
              <a:t>flyers</a:t>
            </a: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Custom </a:t>
            </a:r>
            <a:r>
              <a:rPr lang="en-US" sz="1950" dirty="0">
                <a:solidFill>
                  <a:schemeClr val="tx1">
                    <a:lumMod val="75000"/>
                    <a:lumOff val="25000"/>
                  </a:schemeClr>
                </a:solidFill>
                <a:latin typeface="Calibri" pitchFamily="34" charset="0"/>
              </a:rPr>
              <a:t>site pages for committees and </a:t>
            </a:r>
            <a:r>
              <a:rPr lang="en-US" sz="1950" dirty="0" smtClean="0">
                <a:solidFill>
                  <a:schemeClr val="tx1">
                    <a:lumMod val="75000"/>
                    <a:lumOff val="25000"/>
                  </a:schemeClr>
                </a:solidFill>
                <a:latin typeface="Calibri" pitchFamily="34" charset="0"/>
              </a:rPr>
              <a:t>projects</a:t>
            </a:r>
          </a:p>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Sponsor </a:t>
            </a:r>
            <a:r>
              <a:rPr lang="en-US" sz="1950" dirty="0">
                <a:solidFill>
                  <a:schemeClr val="tx1">
                    <a:lumMod val="75000"/>
                    <a:lumOff val="25000"/>
                  </a:schemeClr>
                </a:solidFill>
                <a:latin typeface="Calibri" pitchFamily="34" charset="0"/>
              </a:rPr>
              <a:t>advertisements to raise funds</a:t>
            </a:r>
          </a:p>
          <a:p>
            <a:pPr lvl="1">
              <a:spcBef>
                <a:spcPct val="50000"/>
              </a:spcBef>
              <a:buFontTx/>
              <a:buChar char="•"/>
            </a:pPr>
            <a:endParaRPr lang="en-US" sz="2000" dirty="0">
              <a:solidFill>
                <a:schemeClr val="tx1">
                  <a:lumMod val="75000"/>
                  <a:lumOff val="25000"/>
                </a:schemeClr>
              </a:solidFill>
              <a:latin typeface="Calibri" pitchFamily="34" charset="0"/>
            </a:endParaRPr>
          </a:p>
          <a:p>
            <a:pPr lvl="1">
              <a:spcBef>
                <a:spcPct val="50000"/>
              </a:spcBef>
              <a:buFontTx/>
              <a:buChar char="•"/>
            </a:pPr>
            <a:endParaRPr lang="en-US" sz="2000" dirty="0">
              <a:solidFill>
                <a:schemeClr val="tx1">
                  <a:lumMod val="75000"/>
                  <a:lumOff val="25000"/>
                </a:schemeClr>
              </a:solidFill>
              <a:latin typeface="Calibri" pitchFamily="34" charset="0"/>
            </a:endParaRPr>
          </a:p>
          <a:p>
            <a:endParaRPr lang="en-CA" dirty="0"/>
          </a:p>
        </p:txBody>
      </p:sp>
      <p:sp>
        <p:nvSpPr>
          <p:cNvPr id="8" name="TextBox 7"/>
          <p:cNvSpPr txBox="1"/>
          <p:nvPr/>
        </p:nvSpPr>
        <p:spPr>
          <a:xfrm>
            <a:off x="3429000" y="2079486"/>
            <a:ext cx="3505200" cy="4062651"/>
          </a:xfrm>
          <a:prstGeom prst="rect">
            <a:avLst/>
          </a:prstGeom>
          <a:noFill/>
        </p:spPr>
        <p:txBody>
          <a:bodyPr wrap="square" rtlCol="0">
            <a:spAutoFit/>
          </a:bodyPr>
          <a:lstStyle/>
          <a:p>
            <a:pPr marL="800100" lvl="1" indent="-342900">
              <a:spcBef>
                <a:spcPct val="50000"/>
              </a:spcBef>
              <a:buFont typeface="Arial" pitchFamily="34" charset="0"/>
              <a:buChar char="•"/>
            </a:pPr>
            <a:r>
              <a:rPr lang="en-US" sz="1950" dirty="0" smtClean="0">
                <a:solidFill>
                  <a:schemeClr val="tx1">
                    <a:lumMod val="75000"/>
                    <a:lumOff val="25000"/>
                  </a:schemeClr>
                </a:solidFill>
                <a:latin typeface="Calibri" pitchFamily="34" charset="0"/>
              </a:rPr>
              <a:t>Private </a:t>
            </a:r>
            <a:r>
              <a:rPr lang="en-US" sz="1950" dirty="0">
                <a:solidFill>
                  <a:schemeClr val="tx1">
                    <a:lumMod val="75000"/>
                    <a:lumOff val="25000"/>
                  </a:schemeClr>
                </a:solidFill>
                <a:latin typeface="Calibri" pitchFamily="34" charset="0"/>
              </a:rPr>
              <a:t>members only document storage for Word, Excel or </a:t>
            </a:r>
            <a:r>
              <a:rPr lang="en-US" sz="1950" dirty="0" smtClean="0">
                <a:solidFill>
                  <a:schemeClr val="tx1">
                    <a:lumMod val="75000"/>
                    <a:lumOff val="25000"/>
                  </a:schemeClr>
                </a:solidFill>
                <a:latin typeface="Calibri" pitchFamily="34" charset="0"/>
              </a:rPr>
              <a:t>PDF</a:t>
            </a:r>
          </a:p>
          <a:p>
            <a:pPr marL="800100" lvl="1" indent="-342900">
              <a:spcBef>
                <a:spcPct val="50000"/>
              </a:spcBef>
              <a:buFont typeface="Arial" pitchFamily="34" charset="0"/>
              <a:buChar char="•"/>
            </a:pPr>
            <a:r>
              <a:rPr lang="en-CA" sz="1950" dirty="0" smtClean="0">
                <a:solidFill>
                  <a:schemeClr val="tx1">
                    <a:lumMod val="75000"/>
                    <a:lumOff val="25000"/>
                  </a:schemeClr>
                </a:solidFill>
                <a:latin typeface="Calibri" pitchFamily="34" charset="0"/>
              </a:rPr>
              <a:t>YouTube </a:t>
            </a:r>
            <a:r>
              <a:rPr lang="en-CA" sz="1950" dirty="0">
                <a:solidFill>
                  <a:schemeClr val="tx1">
                    <a:lumMod val="75000"/>
                    <a:lumOff val="25000"/>
                  </a:schemeClr>
                </a:solidFill>
                <a:latin typeface="Calibri" pitchFamily="34" charset="0"/>
              </a:rPr>
              <a:t>videos, RSS feeds, and links to social networking </a:t>
            </a:r>
            <a:r>
              <a:rPr lang="en-CA" sz="1950" dirty="0" smtClean="0">
                <a:solidFill>
                  <a:schemeClr val="tx1">
                    <a:lumMod val="75000"/>
                    <a:lumOff val="25000"/>
                  </a:schemeClr>
                </a:solidFill>
                <a:latin typeface="Calibri" pitchFamily="34" charset="0"/>
              </a:rPr>
              <a:t>sites</a:t>
            </a:r>
          </a:p>
          <a:p>
            <a:pPr marL="800100" lvl="1" indent="-342900">
              <a:spcBef>
                <a:spcPct val="50000"/>
              </a:spcBef>
              <a:buFont typeface="Arial" pitchFamily="34" charset="0"/>
              <a:buChar char="•"/>
            </a:pPr>
            <a:r>
              <a:rPr lang="en-CA" sz="1950" dirty="0" smtClean="0">
                <a:solidFill>
                  <a:schemeClr val="tx1">
                    <a:lumMod val="75000"/>
                    <a:lumOff val="25000"/>
                  </a:schemeClr>
                </a:solidFill>
                <a:latin typeface="Calibri" pitchFamily="34" charset="0"/>
              </a:rPr>
              <a:t>Social Media Share Buttons</a:t>
            </a:r>
          </a:p>
          <a:p>
            <a:pPr marL="800100" lvl="1" indent="-342900">
              <a:spcBef>
                <a:spcPct val="50000"/>
              </a:spcBef>
              <a:buFont typeface="Arial" pitchFamily="34" charset="0"/>
              <a:buChar char="•"/>
            </a:pPr>
            <a:r>
              <a:rPr lang="en-CA" sz="1950" dirty="0" smtClean="0">
                <a:solidFill>
                  <a:schemeClr val="tx1">
                    <a:lumMod val="75000"/>
                    <a:lumOff val="25000"/>
                  </a:schemeClr>
                </a:solidFill>
                <a:latin typeface="Calibri" pitchFamily="34" charset="0"/>
              </a:rPr>
              <a:t>Custom Content</a:t>
            </a:r>
          </a:p>
          <a:p>
            <a:pPr marL="800100" lvl="1" indent="-342900">
              <a:spcBef>
                <a:spcPct val="50000"/>
              </a:spcBef>
              <a:buFont typeface="Arial" pitchFamily="34" charset="0"/>
              <a:buChar char="•"/>
            </a:pPr>
            <a:r>
              <a:rPr lang="en-CA" sz="1950" dirty="0" smtClean="0">
                <a:solidFill>
                  <a:schemeClr val="tx1">
                    <a:lumMod val="75000"/>
                    <a:lumOff val="25000"/>
                  </a:schemeClr>
                </a:solidFill>
                <a:latin typeface="Calibri" pitchFamily="34" charset="0"/>
              </a:rPr>
              <a:t>and more.</a:t>
            </a:r>
            <a:endParaRPr lang="en-US" sz="1950" dirty="0">
              <a:solidFill>
                <a:schemeClr val="tx1">
                  <a:lumMod val="75000"/>
                  <a:lumOff val="25000"/>
                </a:schemeClr>
              </a:solidFill>
              <a:latin typeface="Calibri" pitchFamily="34" charset="0"/>
            </a:endParaRPr>
          </a:p>
          <a:p>
            <a:endParaRPr lang="en-CA" dirty="0"/>
          </a:p>
        </p:txBody>
      </p:sp>
      <p:sp>
        <p:nvSpPr>
          <p:cNvPr id="10" name="Rectangle 9"/>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2" name="TextBox 11"/>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7541"/>
          <a:stretch/>
        </p:blipFill>
        <p:spPr>
          <a:xfrm>
            <a:off x="5208037" y="1828800"/>
            <a:ext cx="3935963" cy="2514600"/>
          </a:xfrm>
          <a:prstGeom prst="rect">
            <a:avLst/>
          </a:prstGeom>
        </p:spPr>
      </p:pic>
      <p:sp>
        <p:nvSpPr>
          <p:cNvPr id="14338" name="Rectangle 2"/>
          <p:cNvSpPr>
            <a:spLocks noGrp="1" noChangeArrowheads="1"/>
          </p:cNvSpPr>
          <p:nvPr>
            <p:ph type="title"/>
          </p:nvPr>
        </p:nvSpPr>
        <p:spPr>
          <a:xfrm>
            <a:off x="228600" y="0"/>
            <a:ext cx="8229600" cy="1143000"/>
          </a:xfrm>
        </p:spPr>
        <p:txBody>
          <a:bodyPr/>
          <a:lstStyle/>
          <a:p>
            <a:pPr algn="l" eaLnBrk="1" hangingPunct="1"/>
            <a:r>
              <a:rPr lang="en-US" dirty="0" smtClean="0"/>
              <a:t>Member Directory</a:t>
            </a:r>
          </a:p>
        </p:txBody>
      </p:sp>
      <p:sp>
        <p:nvSpPr>
          <p:cNvPr id="26628" name="Text Box 4"/>
          <p:cNvSpPr txBox="1">
            <a:spLocks noChangeArrowheads="1"/>
          </p:cNvSpPr>
          <p:nvPr/>
        </p:nvSpPr>
        <p:spPr bwMode="auto">
          <a:xfrm>
            <a:off x="166468" y="923730"/>
            <a:ext cx="5029200" cy="4524315"/>
          </a:xfrm>
          <a:prstGeom prst="rect">
            <a:avLst/>
          </a:prstGeom>
          <a:noFill/>
          <a:ln w="9525">
            <a:noFill/>
            <a:miter lim="800000"/>
            <a:headEnd/>
            <a:tailEnd/>
          </a:ln>
        </p:spPr>
        <p:txBody>
          <a:bodyPr wrap="square">
            <a:spAutoFit/>
          </a:bodyPr>
          <a:lstStyle/>
          <a:p>
            <a:pPr>
              <a:spcBef>
                <a:spcPct val="50000"/>
              </a:spcBef>
            </a:pPr>
            <a:r>
              <a:rPr lang="en-US" dirty="0">
                <a:solidFill>
                  <a:schemeClr val="tx1">
                    <a:lumMod val="75000"/>
                    <a:lumOff val="25000"/>
                  </a:schemeClr>
                </a:solidFill>
                <a:latin typeface="Calibri" pitchFamily="34" charset="0"/>
              </a:rPr>
              <a:t>ClubRunner makes it easy to manage your </a:t>
            </a:r>
            <a:r>
              <a:rPr lang="en-US" dirty="0" smtClean="0">
                <a:solidFill>
                  <a:schemeClr val="tx1">
                    <a:lumMod val="75000"/>
                    <a:lumOff val="25000"/>
                  </a:schemeClr>
                </a:solidFill>
                <a:latin typeface="Calibri" pitchFamily="34" charset="0"/>
              </a:rPr>
              <a:t>member </a:t>
            </a:r>
            <a:r>
              <a:rPr lang="en-US" dirty="0">
                <a:solidFill>
                  <a:schemeClr val="tx1">
                    <a:lumMod val="75000"/>
                    <a:lumOff val="25000"/>
                  </a:schemeClr>
                </a:solidFill>
                <a:latin typeface="Calibri" pitchFamily="34" charset="0"/>
              </a:rPr>
              <a:t>directory </a:t>
            </a:r>
            <a:r>
              <a:rPr lang="en-US" dirty="0" smtClean="0">
                <a:solidFill>
                  <a:schemeClr val="tx1">
                    <a:lumMod val="75000"/>
                    <a:lumOff val="25000"/>
                  </a:schemeClr>
                </a:solidFill>
                <a:latin typeface="Calibri" pitchFamily="34" charset="0"/>
              </a:rPr>
              <a:t>by:</a:t>
            </a:r>
          </a:p>
          <a:p>
            <a:pPr marL="800100" lvl="1"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Maintaining </a:t>
            </a:r>
            <a:r>
              <a:rPr lang="en-US" dirty="0">
                <a:solidFill>
                  <a:schemeClr val="tx1">
                    <a:lumMod val="75000"/>
                    <a:lumOff val="25000"/>
                  </a:schemeClr>
                </a:solidFill>
                <a:latin typeface="Calibri" pitchFamily="34" charset="0"/>
              </a:rPr>
              <a:t>your member database with </a:t>
            </a:r>
            <a:r>
              <a:rPr lang="en-US" dirty="0" smtClean="0">
                <a:solidFill>
                  <a:schemeClr val="tx1">
                    <a:lumMod val="75000"/>
                    <a:lumOff val="25000"/>
                  </a:schemeClr>
                </a:solidFill>
                <a:latin typeface="Calibri" pitchFamily="34" charset="0"/>
              </a:rPr>
              <a:t>photos</a:t>
            </a:r>
          </a:p>
          <a:p>
            <a:pPr marL="800100" lvl="1"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Allowing </a:t>
            </a:r>
            <a:r>
              <a:rPr lang="en-US" dirty="0">
                <a:solidFill>
                  <a:schemeClr val="tx1">
                    <a:lumMod val="75000"/>
                    <a:lumOff val="25000"/>
                  </a:schemeClr>
                </a:solidFill>
                <a:latin typeface="Calibri" pitchFamily="34" charset="0"/>
              </a:rPr>
              <a:t>each member update his or her own </a:t>
            </a:r>
            <a:r>
              <a:rPr lang="en-US" dirty="0" smtClean="0">
                <a:solidFill>
                  <a:schemeClr val="tx1">
                    <a:lumMod val="75000"/>
                    <a:lumOff val="25000"/>
                  </a:schemeClr>
                </a:solidFill>
                <a:latin typeface="Calibri" pitchFamily="34" charset="0"/>
              </a:rPr>
              <a:t>profile</a:t>
            </a:r>
          </a:p>
          <a:p>
            <a:pPr marL="800100" lvl="1"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Printing </a:t>
            </a:r>
            <a:r>
              <a:rPr lang="en-US" dirty="0">
                <a:solidFill>
                  <a:schemeClr val="tx1">
                    <a:lumMod val="75000"/>
                    <a:lumOff val="25000"/>
                  </a:schemeClr>
                </a:solidFill>
                <a:latin typeface="Calibri" pitchFamily="34" charset="0"/>
              </a:rPr>
              <a:t>or downloading an up-to-date photo </a:t>
            </a:r>
            <a:r>
              <a:rPr lang="en-US" dirty="0" smtClean="0">
                <a:solidFill>
                  <a:schemeClr val="tx1">
                    <a:lumMod val="75000"/>
                    <a:lumOff val="25000"/>
                  </a:schemeClr>
                </a:solidFill>
                <a:latin typeface="Calibri" pitchFamily="34" charset="0"/>
              </a:rPr>
              <a:t>directory</a:t>
            </a:r>
          </a:p>
          <a:p>
            <a:pPr marL="800100" lvl="1"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Creating </a:t>
            </a:r>
            <a:r>
              <a:rPr lang="en-US" dirty="0">
                <a:solidFill>
                  <a:schemeClr val="tx1">
                    <a:lumMod val="75000"/>
                    <a:lumOff val="25000"/>
                  </a:schemeClr>
                </a:solidFill>
                <a:latin typeface="Calibri" pitchFamily="34" charset="0"/>
              </a:rPr>
              <a:t>additional fields to track more </a:t>
            </a:r>
            <a:r>
              <a:rPr lang="en-US" dirty="0" smtClean="0">
                <a:solidFill>
                  <a:schemeClr val="tx1">
                    <a:lumMod val="75000"/>
                    <a:lumOff val="25000"/>
                  </a:schemeClr>
                </a:solidFill>
                <a:latin typeface="Calibri" pitchFamily="34" charset="0"/>
              </a:rPr>
              <a:t>information</a:t>
            </a:r>
          </a:p>
          <a:p>
            <a:pPr marL="800100" lvl="1"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Sending </a:t>
            </a:r>
            <a:r>
              <a:rPr lang="en-US" dirty="0">
                <a:solidFill>
                  <a:schemeClr val="tx1">
                    <a:lumMod val="75000"/>
                    <a:lumOff val="25000"/>
                  </a:schemeClr>
                </a:solidFill>
                <a:latin typeface="Calibri" pitchFamily="34" charset="0"/>
              </a:rPr>
              <a:t>automatically generated notices to RI to synchronize with their </a:t>
            </a:r>
            <a:r>
              <a:rPr lang="en-US" dirty="0" smtClean="0">
                <a:solidFill>
                  <a:schemeClr val="tx1">
                    <a:lumMod val="75000"/>
                    <a:lumOff val="25000"/>
                  </a:schemeClr>
                </a:solidFill>
                <a:latin typeface="Calibri" pitchFamily="34" charset="0"/>
              </a:rPr>
              <a:t>databases</a:t>
            </a:r>
          </a:p>
          <a:p>
            <a:pPr marL="800100" lvl="1"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Easy </a:t>
            </a:r>
            <a:r>
              <a:rPr lang="en-US" dirty="0">
                <a:solidFill>
                  <a:schemeClr val="tx1">
                    <a:lumMod val="75000"/>
                    <a:lumOff val="25000"/>
                  </a:schemeClr>
                </a:solidFill>
                <a:latin typeface="Calibri" pitchFamily="34" charset="0"/>
              </a:rPr>
              <a:t>conversion to Excel, Word and </a:t>
            </a:r>
            <a:r>
              <a:rPr lang="en-US" dirty="0" smtClean="0">
                <a:solidFill>
                  <a:schemeClr val="tx1">
                    <a:lumMod val="75000"/>
                    <a:lumOff val="25000"/>
                  </a:schemeClr>
                </a:solidFill>
                <a:latin typeface="Calibri" pitchFamily="34" charset="0"/>
              </a:rPr>
              <a:t>CSV</a:t>
            </a:r>
            <a:endParaRPr lang="en-US" dirty="0">
              <a:solidFill>
                <a:schemeClr val="tx1">
                  <a:lumMod val="75000"/>
                  <a:lumOff val="25000"/>
                </a:schemeClr>
              </a:solidFill>
              <a:latin typeface="Calibri" pitchFamily="34" charset="0"/>
            </a:endParaRPr>
          </a:p>
        </p:txBody>
      </p:sp>
      <p:sp>
        <p:nvSpPr>
          <p:cNvPr id="6" name="TextBox 5"/>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2" name="TextBox 1"/>
          <p:cNvSpPr txBox="1"/>
          <p:nvPr/>
        </p:nvSpPr>
        <p:spPr>
          <a:xfrm>
            <a:off x="356190" y="5454266"/>
            <a:ext cx="5943600" cy="923330"/>
          </a:xfrm>
          <a:prstGeom prst="rect">
            <a:avLst/>
          </a:prstGeom>
          <a:noFill/>
        </p:spPr>
        <p:txBody>
          <a:bodyPr wrap="square" rtlCol="0">
            <a:spAutoFit/>
          </a:bodyPr>
          <a:lstStyle/>
          <a:p>
            <a:r>
              <a:rPr lang="en-US" dirty="0">
                <a:solidFill>
                  <a:schemeClr val="tx1">
                    <a:lumMod val="75000"/>
                    <a:lumOff val="25000"/>
                  </a:schemeClr>
                </a:solidFill>
                <a:latin typeface="Calibri" pitchFamily="34" charset="0"/>
              </a:rPr>
              <a:t>ClubRunner stores your directory database safely in a password-protected members-only area of your site.</a:t>
            </a:r>
          </a:p>
          <a:p>
            <a:endParaRPr lang="en-CA" dirty="0"/>
          </a:p>
        </p:txBody>
      </p:sp>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9" name="TextBox 8"/>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8229600" cy="1143000"/>
          </a:xfrm>
        </p:spPr>
        <p:txBody>
          <a:bodyPr/>
          <a:lstStyle/>
          <a:p>
            <a:pPr algn="l" eaLnBrk="1" hangingPunct="1"/>
            <a:r>
              <a:rPr lang="en-US" dirty="0" smtClean="0"/>
              <a:t>Member Directory</a:t>
            </a:r>
          </a:p>
        </p:txBody>
      </p:sp>
      <p:sp>
        <p:nvSpPr>
          <p:cNvPr id="29699" name="Text Box 3"/>
          <p:cNvSpPr txBox="1">
            <a:spLocks noChangeArrowheads="1"/>
          </p:cNvSpPr>
          <p:nvPr/>
        </p:nvSpPr>
        <p:spPr bwMode="auto">
          <a:xfrm>
            <a:off x="381000" y="848380"/>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Easy </a:t>
            </a:r>
            <a:r>
              <a:rPr lang="en-US" sz="2800" b="1" dirty="0">
                <a:solidFill>
                  <a:schemeClr val="bg1">
                    <a:lumMod val="50000"/>
                  </a:schemeClr>
                </a:solidFill>
                <a:latin typeface="Calibri" pitchFamily="34" charset="0"/>
              </a:rPr>
              <a:t>maintenance</a:t>
            </a:r>
          </a:p>
        </p:txBody>
      </p:sp>
      <p:sp>
        <p:nvSpPr>
          <p:cNvPr id="30724" name="Text Box 4"/>
          <p:cNvSpPr txBox="1">
            <a:spLocks noChangeArrowheads="1"/>
          </p:cNvSpPr>
          <p:nvPr/>
        </p:nvSpPr>
        <p:spPr bwMode="auto">
          <a:xfrm>
            <a:off x="381000" y="1320865"/>
            <a:ext cx="8064500" cy="1323975"/>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Your members can easily login and update their own profiles. No more excuses for out-of-date directories! Use the Update Request feature to prompt members to review their information and link into their profile if any updates are required.</a:t>
            </a:r>
          </a:p>
        </p:txBody>
      </p:sp>
      <p:cxnSp>
        <p:nvCxnSpPr>
          <p:cNvPr id="10" name="Straight Connector 9"/>
          <p:cNvCxnSpPr/>
          <p:nvPr/>
        </p:nvCxnSpPr>
        <p:spPr>
          <a:xfrm>
            <a:off x="6019800" y="25908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9800" y="4876800"/>
            <a:ext cx="23622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96000" y="2743200"/>
            <a:ext cx="2209800" cy="2031325"/>
          </a:xfrm>
          <a:prstGeom prst="rect">
            <a:avLst/>
          </a:prstGeom>
        </p:spPr>
        <p:txBody>
          <a:bodyPr wrap="square">
            <a:spAutoFit/>
          </a:bodyPr>
          <a:lstStyle/>
          <a:p>
            <a:pPr algn="ctr"/>
            <a:r>
              <a:rPr lang="en-US" dirty="0" smtClean="0">
                <a:solidFill>
                  <a:schemeClr val="tx1">
                    <a:lumMod val="75000"/>
                    <a:lumOff val="25000"/>
                  </a:schemeClr>
                </a:solidFill>
              </a:rPr>
              <a:t>Information is automatically updated at the District and Zone level, including executives and directors</a:t>
            </a:r>
            <a:endParaRPr lang="en-US" dirty="0">
              <a:solidFill>
                <a:schemeClr val="tx1">
                  <a:lumMod val="75000"/>
                  <a:lumOff val="25000"/>
                </a:schemeClr>
              </a:solidFill>
            </a:endParaRPr>
          </a:p>
        </p:txBody>
      </p:sp>
      <p:sp>
        <p:nvSpPr>
          <p:cNvPr id="9" name="TextBox 8"/>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12" name="Text Box 4"/>
          <p:cNvSpPr txBox="1">
            <a:spLocks noChangeArrowheads="1"/>
          </p:cNvSpPr>
          <p:nvPr/>
        </p:nvSpPr>
        <p:spPr bwMode="auto">
          <a:xfrm>
            <a:off x="381000" y="2743200"/>
            <a:ext cx="4495800" cy="2092881"/>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Each profile includes ample contact information such as email, home and work phone numbers, mailing addresses, spouse information, and more. </a:t>
            </a:r>
          </a:p>
          <a:p>
            <a:pPr>
              <a:spcBef>
                <a:spcPct val="50000"/>
              </a:spcBef>
            </a:pPr>
            <a:r>
              <a:rPr lang="en-US" sz="2000" dirty="0" smtClean="0">
                <a:solidFill>
                  <a:schemeClr val="tx1">
                    <a:lumMod val="75000"/>
                    <a:lumOff val="25000"/>
                  </a:schemeClr>
                </a:solidFill>
                <a:latin typeface="Calibri" pitchFamily="34" charset="0"/>
              </a:rPr>
              <a:t>Add </a:t>
            </a:r>
            <a:r>
              <a:rPr lang="en-US" sz="2000" b="1" dirty="0" smtClean="0">
                <a:solidFill>
                  <a:schemeClr val="tx1">
                    <a:lumMod val="75000"/>
                    <a:lumOff val="25000"/>
                  </a:schemeClr>
                </a:solidFill>
                <a:latin typeface="Calibri" pitchFamily="34" charset="0"/>
              </a:rPr>
              <a:t>custom fields </a:t>
            </a:r>
            <a:r>
              <a:rPr lang="en-US" sz="2000" dirty="0" smtClean="0">
                <a:solidFill>
                  <a:schemeClr val="tx1">
                    <a:lumMod val="75000"/>
                    <a:lumOff val="25000"/>
                  </a:schemeClr>
                </a:solidFill>
                <a:latin typeface="Calibri" pitchFamily="34" charset="0"/>
              </a:rPr>
              <a:t>to store more data! Rotary specific fields are already built-in.</a:t>
            </a:r>
          </a:p>
        </p:txBody>
      </p:sp>
      <p:sp>
        <p:nvSpPr>
          <p:cNvPr id="14" name="Text Box 4"/>
          <p:cNvSpPr txBox="1">
            <a:spLocks noChangeArrowheads="1"/>
          </p:cNvSpPr>
          <p:nvPr/>
        </p:nvSpPr>
        <p:spPr bwMode="auto">
          <a:xfrm>
            <a:off x="304799" y="5020285"/>
            <a:ext cx="5589038" cy="1015663"/>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Track and maintain </a:t>
            </a:r>
            <a:r>
              <a:rPr lang="en-US" sz="2000" b="1" dirty="0" smtClean="0">
                <a:solidFill>
                  <a:schemeClr val="tx1">
                    <a:lumMod val="75000"/>
                    <a:lumOff val="25000"/>
                  </a:schemeClr>
                </a:solidFill>
                <a:latin typeface="Calibri" pitchFamily="34" charset="0"/>
              </a:rPr>
              <a:t>member designations </a:t>
            </a:r>
            <a:r>
              <a:rPr lang="en-US" sz="2000" dirty="0" smtClean="0">
                <a:solidFill>
                  <a:schemeClr val="tx1">
                    <a:lumMod val="75000"/>
                    <a:lumOff val="25000"/>
                  </a:schemeClr>
                </a:solidFill>
                <a:latin typeface="Calibri" pitchFamily="34" charset="0"/>
              </a:rPr>
              <a:t>to better identify and recognize accomplishments and titles. Rotary specific labels are already included!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8875" y="5652998"/>
            <a:ext cx="476250" cy="4762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2727" y="5141583"/>
            <a:ext cx="476250" cy="47625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65414" y="5112382"/>
            <a:ext cx="590724" cy="575249"/>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3543" y="5638800"/>
            <a:ext cx="475200" cy="475200"/>
          </a:xfrm>
          <a:prstGeom prst="rect">
            <a:avLst/>
          </a:prstGeom>
        </p:spPr>
      </p:pic>
      <p:sp>
        <p:nvSpPr>
          <p:cNvPr id="15" name="Rectangle 14"/>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7" name="TextBox 16"/>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81000" y="0"/>
            <a:ext cx="8229600" cy="1143000"/>
          </a:xfrm>
        </p:spPr>
        <p:txBody>
          <a:bodyPr/>
          <a:lstStyle/>
          <a:p>
            <a:pPr algn="l" eaLnBrk="1" hangingPunct="1"/>
            <a:r>
              <a:rPr lang="en-US" dirty="0" smtClean="0"/>
              <a:t>Member Directory</a:t>
            </a:r>
          </a:p>
        </p:txBody>
      </p:sp>
      <p:sp>
        <p:nvSpPr>
          <p:cNvPr id="30723" name="Text Box 3"/>
          <p:cNvSpPr txBox="1">
            <a:spLocks noChangeArrowheads="1"/>
          </p:cNvSpPr>
          <p:nvPr/>
        </p:nvSpPr>
        <p:spPr bwMode="auto">
          <a:xfrm>
            <a:off x="459176" y="838200"/>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Calibri" pitchFamily="34" charset="0"/>
              </a:rPr>
              <a:t>Printable </a:t>
            </a:r>
            <a:r>
              <a:rPr lang="en-US" sz="2800" b="1" dirty="0" smtClean="0">
                <a:solidFill>
                  <a:schemeClr val="bg1">
                    <a:lumMod val="50000"/>
                  </a:schemeClr>
                </a:solidFill>
                <a:latin typeface="Calibri" pitchFamily="34" charset="0"/>
              </a:rPr>
              <a:t>Directories</a:t>
            </a:r>
            <a:endParaRPr lang="en-US" sz="2800" b="1" dirty="0">
              <a:solidFill>
                <a:schemeClr val="bg1">
                  <a:lumMod val="50000"/>
                </a:schemeClr>
              </a:solidFill>
              <a:latin typeface="Calibri" pitchFamily="34" charset="0"/>
            </a:endParaRPr>
          </a:p>
        </p:txBody>
      </p:sp>
      <p:sp>
        <p:nvSpPr>
          <p:cNvPr id="32773" name="Text Box 5"/>
          <p:cNvSpPr txBox="1">
            <a:spLocks noChangeArrowheads="1"/>
          </p:cNvSpPr>
          <p:nvPr/>
        </p:nvSpPr>
        <p:spPr bwMode="auto">
          <a:xfrm>
            <a:off x="485613" y="1447800"/>
            <a:ext cx="7993063" cy="1015663"/>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Build and customize your own printable directories easily. The directories are generated and formatted for you in Microsoft Word, PDF or </a:t>
            </a:r>
            <a:r>
              <a:rPr lang="en-US" sz="2000" b="1" dirty="0" smtClean="0">
                <a:solidFill>
                  <a:schemeClr val="tx1">
                    <a:lumMod val="75000"/>
                    <a:lumOff val="25000"/>
                  </a:schemeClr>
                </a:solidFill>
                <a:latin typeface="Calibri" pitchFamily="34" charset="0"/>
              </a:rPr>
              <a:t>ready to print</a:t>
            </a:r>
            <a:r>
              <a:rPr lang="en-US" sz="2000" dirty="0" smtClean="0">
                <a:solidFill>
                  <a:schemeClr val="tx1">
                    <a:lumMod val="75000"/>
                    <a:lumOff val="25000"/>
                  </a:schemeClr>
                </a:solidFill>
                <a:latin typeface="Calibri" pitchFamily="34" charset="0"/>
              </a:rPr>
              <a:t> by any member.</a:t>
            </a:r>
            <a:endParaRPr lang="en-US" sz="2000" dirty="0">
              <a:solidFill>
                <a:schemeClr val="tx1">
                  <a:lumMod val="75000"/>
                  <a:lumOff val="25000"/>
                </a:schemeClr>
              </a:solidFill>
              <a:latin typeface="Calibri" pitchFamily="34" charset="0"/>
            </a:endParaRPr>
          </a:p>
        </p:txBody>
      </p:sp>
      <p:cxnSp>
        <p:nvCxnSpPr>
          <p:cNvPr id="7" name="Straight Connector 6"/>
          <p:cNvCxnSpPr/>
          <p:nvPr/>
        </p:nvCxnSpPr>
        <p:spPr>
          <a:xfrm>
            <a:off x="5562600" y="2971800"/>
            <a:ext cx="2362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562600" y="4724400"/>
            <a:ext cx="23622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638800" y="3124200"/>
            <a:ext cx="2286000" cy="1477328"/>
          </a:xfrm>
          <a:prstGeom prst="rect">
            <a:avLst/>
          </a:prstGeom>
        </p:spPr>
        <p:txBody>
          <a:bodyPr wrap="square">
            <a:spAutoFit/>
          </a:bodyPr>
          <a:lstStyle/>
          <a:p>
            <a:pPr algn="ctr">
              <a:defRPr/>
            </a:pPr>
            <a:r>
              <a:rPr lang="en-US" dirty="0" smtClean="0">
                <a:solidFill>
                  <a:schemeClr val="tx1">
                    <a:lumMod val="75000"/>
                    <a:lumOff val="25000"/>
                  </a:schemeClr>
                </a:solidFill>
                <a:latin typeface="Calibri" pitchFamily="34" charset="0"/>
              </a:rPr>
              <a:t>Each profile contains both standard contact information, plus custom fields you can define</a:t>
            </a:r>
            <a:endParaRPr lang="en-US" dirty="0">
              <a:solidFill>
                <a:schemeClr val="tx1">
                  <a:lumMod val="75000"/>
                  <a:lumOff val="25000"/>
                </a:schemeClr>
              </a:solidFill>
              <a:latin typeface="Calibri" pitchFamily="34" charset="0"/>
            </a:endParaRPr>
          </a:p>
        </p:txBody>
      </p:sp>
      <p:sp>
        <p:nvSpPr>
          <p:cNvPr id="10" name="TextBox 9"/>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7054" t="4962" r="26519" b="24652"/>
          <a:stretch/>
        </p:blipFill>
        <p:spPr>
          <a:xfrm>
            <a:off x="539750" y="2635250"/>
            <a:ext cx="3629025" cy="3498041"/>
          </a:xfrm>
          <a:prstGeom prst="rect">
            <a:avLst/>
          </a:prstGeom>
        </p:spPr>
      </p:pic>
      <p:sp>
        <p:nvSpPr>
          <p:cNvPr id="11" name="Rectangle 10"/>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3" name="TextBox 12"/>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algn="l" eaLnBrk="1" hangingPunct="1"/>
            <a:r>
              <a:rPr lang="en-US" dirty="0" smtClean="0"/>
              <a:t>Member Directory</a:t>
            </a:r>
          </a:p>
        </p:txBody>
      </p:sp>
      <p:sp>
        <p:nvSpPr>
          <p:cNvPr id="30723" name="Text Box 3"/>
          <p:cNvSpPr txBox="1">
            <a:spLocks noChangeArrowheads="1"/>
          </p:cNvSpPr>
          <p:nvPr/>
        </p:nvSpPr>
        <p:spPr bwMode="auto">
          <a:xfrm>
            <a:off x="457200" y="924580"/>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Calibri" pitchFamily="34" charset="0"/>
              </a:rPr>
              <a:t>RI </a:t>
            </a:r>
            <a:r>
              <a:rPr lang="en-US" sz="2800" b="1" dirty="0" smtClean="0">
                <a:solidFill>
                  <a:schemeClr val="bg1">
                    <a:lumMod val="50000"/>
                  </a:schemeClr>
                </a:solidFill>
                <a:latin typeface="Calibri" pitchFamily="34" charset="0"/>
              </a:rPr>
              <a:t>Integration</a:t>
            </a:r>
            <a:endParaRPr lang="en-US" sz="2800" b="1" dirty="0">
              <a:solidFill>
                <a:schemeClr val="bg1">
                  <a:lumMod val="50000"/>
                </a:schemeClr>
              </a:solidFill>
              <a:latin typeface="Calibri" pitchFamily="34" charset="0"/>
            </a:endParaRPr>
          </a:p>
        </p:txBody>
      </p:sp>
      <p:sp>
        <p:nvSpPr>
          <p:cNvPr id="32773" name="Text Box 5"/>
          <p:cNvSpPr txBox="1">
            <a:spLocks noChangeArrowheads="1"/>
          </p:cNvSpPr>
          <p:nvPr/>
        </p:nvSpPr>
        <p:spPr bwMode="auto">
          <a:xfrm>
            <a:off x="457200" y="1524000"/>
            <a:ext cx="7993063" cy="1015663"/>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Keep your club records at RI up-to-date without duplicate data entry. The RI Integration feature syncs member data, officer changes and club information automatically.</a:t>
            </a:r>
            <a:endParaRPr lang="en-US" sz="2000" dirty="0">
              <a:solidFill>
                <a:schemeClr val="tx1">
                  <a:lumMod val="75000"/>
                  <a:lumOff val="25000"/>
                </a:schemeClr>
              </a:solidFill>
              <a:latin typeface="Calibri" pitchFamily="34" charset="0"/>
            </a:endParaRPr>
          </a:p>
        </p:txBody>
      </p:sp>
      <p:sp>
        <p:nvSpPr>
          <p:cNvPr id="8" name="TextBox 7"/>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9" name="Text Box 5"/>
          <p:cNvSpPr txBox="1">
            <a:spLocks noChangeArrowheads="1"/>
          </p:cNvSpPr>
          <p:nvPr/>
        </p:nvSpPr>
        <p:spPr bwMode="auto">
          <a:xfrm>
            <a:off x="488301" y="2667000"/>
            <a:ext cx="7993063" cy="1323439"/>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The Compare and Sync feature lets you compare your member information as it appears on Rotary International’s Member Access, giving you the option to push selected data from ClubRunner to RI or pull your information from RI to ClubRunner.</a:t>
            </a:r>
            <a:endParaRPr lang="en-US" sz="2000" dirty="0">
              <a:solidFill>
                <a:schemeClr val="tx1">
                  <a:lumMod val="75000"/>
                  <a:lumOff val="25000"/>
                </a:schemeClr>
              </a:solidFill>
              <a:latin typeface="Calibri"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7287" y="3722771"/>
            <a:ext cx="3933825" cy="252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4247962"/>
            <a:ext cx="1684023" cy="1639827"/>
          </a:xfrm>
          <a:prstGeom prst="rect">
            <a:avLst/>
          </a:prstGeom>
        </p:spPr>
      </p:pic>
      <p:sp>
        <p:nvSpPr>
          <p:cNvPr id="10" name="Rectangle 9"/>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2" name="TextBox 11"/>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0"/>
            <a:ext cx="8229600" cy="1143000"/>
          </a:xfrm>
        </p:spPr>
        <p:txBody>
          <a:bodyPr/>
          <a:lstStyle/>
          <a:p>
            <a:pPr algn="l" eaLnBrk="1" hangingPunct="1"/>
            <a:r>
              <a:rPr lang="en-US" dirty="0" smtClean="0"/>
              <a:t>Member Directory</a:t>
            </a:r>
          </a:p>
        </p:txBody>
      </p:sp>
      <p:sp>
        <p:nvSpPr>
          <p:cNvPr id="32771" name="Text Box 3"/>
          <p:cNvSpPr txBox="1">
            <a:spLocks noChangeArrowheads="1"/>
          </p:cNvSpPr>
          <p:nvPr/>
        </p:nvSpPr>
        <p:spPr bwMode="auto">
          <a:xfrm>
            <a:off x="457200" y="838200"/>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Calibri" pitchFamily="34" charset="0"/>
              </a:rPr>
              <a:t>Friends</a:t>
            </a:r>
          </a:p>
        </p:txBody>
      </p:sp>
      <p:sp>
        <p:nvSpPr>
          <p:cNvPr id="36868" name="Text Box 4"/>
          <p:cNvSpPr txBox="1">
            <a:spLocks noChangeArrowheads="1"/>
          </p:cNvSpPr>
          <p:nvPr/>
        </p:nvSpPr>
        <p:spPr bwMode="auto">
          <a:xfrm>
            <a:off x="531974" y="1462185"/>
            <a:ext cx="8064500" cy="1323975"/>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Adding friends to your </a:t>
            </a:r>
            <a:r>
              <a:rPr lang="en-US" sz="2000" dirty="0" err="1">
                <a:solidFill>
                  <a:schemeClr val="tx1">
                    <a:lumMod val="75000"/>
                    <a:lumOff val="25000"/>
                  </a:schemeClr>
                </a:solidFill>
                <a:latin typeface="Calibri" pitchFamily="34" charset="0"/>
              </a:rPr>
              <a:t>ClubRunner</a:t>
            </a:r>
            <a:r>
              <a:rPr lang="en-US" sz="2000" dirty="0">
                <a:solidFill>
                  <a:schemeClr val="tx1">
                    <a:lumMod val="75000"/>
                    <a:lumOff val="25000"/>
                  </a:schemeClr>
                </a:solidFill>
                <a:latin typeface="Calibri" pitchFamily="34" charset="0"/>
              </a:rPr>
              <a:t> site is a great way to </a:t>
            </a:r>
            <a:r>
              <a:rPr lang="en-US" sz="2000" b="1" dirty="0">
                <a:solidFill>
                  <a:schemeClr val="tx1">
                    <a:lumMod val="75000"/>
                    <a:lumOff val="25000"/>
                  </a:schemeClr>
                </a:solidFill>
                <a:latin typeface="Calibri" pitchFamily="34" charset="0"/>
              </a:rPr>
              <a:t>attract new members</a:t>
            </a:r>
            <a:r>
              <a:rPr lang="en-US" sz="2000" dirty="0">
                <a:solidFill>
                  <a:schemeClr val="tx1">
                    <a:lumMod val="75000"/>
                    <a:lumOff val="25000"/>
                  </a:schemeClr>
                </a:solidFill>
                <a:latin typeface="Calibri" pitchFamily="34" charset="0"/>
              </a:rPr>
              <a:t>. Friends are non-members that can receive your </a:t>
            </a:r>
            <a:r>
              <a:rPr lang="en-US" sz="2000" dirty="0" err="1">
                <a:solidFill>
                  <a:schemeClr val="tx1">
                    <a:lumMod val="75000"/>
                    <a:lumOff val="25000"/>
                  </a:schemeClr>
                </a:solidFill>
                <a:latin typeface="Calibri" pitchFamily="34" charset="0"/>
              </a:rPr>
              <a:t>eBulletins</a:t>
            </a:r>
            <a:r>
              <a:rPr lang="en-US" sz="2000" dirty="0">
                <a:solidFill>
                  <a:schemeClr val="tx1">
                    <a:lumMod val="75000"/>
                    <a:lumOff val="25000"/>
                  </a:schemeClr>
                </a:solidFill>
                <a:latin typeface="Calibri" pitchFamily="34" charset="0"/>
              </a:rPr>
              <a:t> and event invitations. You can also add visitors, speakers, family members, co-workers and more!</a:t>
            </a:r>
          </a:p>
        </p:txBody>
      </p:sp>
      <p:sp>
        <p:nvSpPr>
          <p:cNvPr id="10" name="Rectangle 9"/>
          <p:cNvSpPr/>
          <p:nvPr/>
        </p:nvSpPr>
        <p:spPr>
          <a:xfrm>
            <a:off x="6899988" y="2671961"/>
            <a:ext cx="2209800" cy="523220"/>
          </a:xfrm>
          <a:prstGeom prst="rect">
            <a:avLst/>
          </a:prstGeom>
        </p:spPr>
        <p:txBody>
          <a:bodyPr wrap="square">
            <a:spAutoFit/>
          </a:bodyPr>
          <a:lstStyle/>
          <a:p>
            <a:pPr algn="ctr">
              <a:defRPr/>
            </a:pPr>
            <a:r>
              <a:rPr lang="en-US" sz="1400" dirty="0" smtClean="0">
                <a:latin typeface="Calibri" pitchFamily="34" charset="0"/>
              </a:rPr>
              <a:t>Each member has the ability to add friends</a:t>
            </a:r>
            <a:endParaRPr lang="en-US" sz="1400" dirty="0">
              <a:latin typeface="Calibri" pitchFamily="34" charset="0"/>
            </a:endParaRPr>
          </a:p>
        </p:txBody>
      </p:sp>
      <p:cxnSp>
        <p:nvCxnSpPr>
          <p:cNvPr id="11" name="Straight Connector 10"/>
          <p:cNvCxnSpPr/>
          <p:nvPr/>
        </p:nvCxnSpPr>
        <p:spPr>
          <a:xfrm>
            <a:off x="1554480" y="5334000"/>
            <a:ext cx="61417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54480" y="5943600"/>
            <a:ext cx="614172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752600" y="5486400"/>
            <a:ext cx="5943600" cy="369332"/>
          </a:xfrm>
          <a:prstGeom prst="rect">
            <a:avLst/>
          </a:prstGeom>
        </p:spPr>
        <p:txBody>
          <a:bodyPr wrap="square">
            <a:spAutoFit/>
          </a:bodyPr>
          <a:lstStyle/>
          <a:p>
            <a:pPr algn="ctr">
              <a:defRPr/>
            </a:pPr>
            <a:r>
              <a:rPr lang="en-US" dirty="0" smtClean="0">
                <a:latin typeface="Calibri" pitchFamily="34" charset="0"/>
              </a:rPr>
              <a:t>This is a great way to keep prospective members in the loop!</a:t>
            </a:r>
            <a:endParaRPr lang="en-US" dirty="0">
              <a:latin typeface="Calibri" pitchFamily="34" charset="0"/>
            </a:endParaRPr>
          </a:p>
        </p:txBody>
      </p:sp>
      <p:sp>
        <p:nvSpPr>
          <p:cNvPr id="14" name="TextBox 13"/>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095" y="3318292"/>
            <a:ext cx="7249105"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rot="7915845">
            <a:off x="7541452" y="3264473"/>
            <a:ext cx="451330" cy="233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7" name="TextBox 16"/>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8229600" cy="1143000"/>
          </a:xfrm>
        </p:spPr>
        <p:txBody>
          <a:bodyPr/>
          <a:lstStyle/>
          <a:p>
            <a:pPr algn="l" eaLnBrk="1" hangingPunct="1"/>
            <a:r>
              <a:rPr lang="en-US" dirty="0" smtClean="0"/>
              <a:t>Email Message Center</a:t>
            </a:r>
          </a:p>
        </p:txBody>
      </p:sp>
      <p:sp>
        <p:nvSpPr>
          <p:cNvPr id="38916" name="Text Box 4"/>
          <p:cNvSpPr txBox="1">
            <a:spLocks noChangeArrowheads="1"/>
          </p:cNvSpPr>
          <p:nvPr/>
        </p:nvSpPr>
        <p:spPr bwMode="auto">
          <a:xfrm>
            <a:off x="533400" y="1066800"/>
            <a:ext cx="8064500" cy="1016000"/>
          </a:xfrm>
          <a:prstGeom prst="rect">
            <a:avLst/>
          </a:prstGeom>
          <a:noFill/>
          <a:ln w="9525">
            <a:noFill/>
            <a:miter lim="800000"/>
            <a:headEnd/>
            <a:tailEnd/>
          </a:ln>
        </p:spPr>
        <p:txBody>
          <a:bodyPr>
            <a:spAutoFit/>
          </a:bodyPr>
          <a:lstStyle/>
          <a:p>
            <a:pPr>
              <a:spcBef>
                <a:spcPct val="50000"/>
              </a:spcBef>
            </a:pPr>
            <a:r>
              <a:rPr lang="en-US" sz="2000" dirty="0" err="1">
                <a:solidFill>
                  <a:schemeClr val="tx1">
                    <a:lumMod val="75000"/>
                    <a:lumOff val="25000"/>
                  </a:schemeClr>
                </a:solidFill>
                <a:latin typeface="Calibri" pitchFamily="34" charset="0"/>
              </a:rPr>
              <a:t>ClubRunner</a:t>
            </a:r>
            <a:r>
              <a:rPr lang="en-US" sz="2000" dirty="0">
                <a:solidFill>
                  <a:schemeClr val="tx1">
                    <a:lumMod val="75000"/>
                    <a:lumOff val="25000"/>
                  </a:schemeClr>
                </a:solidFill>
                <a:latin typeface="Calibri" pitchFamily="34" charset="0"/>
              </a:rPr>
              <a:t> </a:t>
            </a:r>
            <a:r>
              <a:rPr lang="en-US" sz="2000" b="1" dirty="0">
                <a:solidFill>
                  <a:schemeClr val="tx1">
                    <a:lumMod val="75000"/>
                    <a:lumOff val="25000"/>
                  </a:schemeClr>
                </a:solidFill>
                <a:latin typeface="Calibri" pitchFamily="34" charset="0"/>
              </a:rPr>
              <a:t>simplifies</a:t>
            </a:r>
            <a:r>
              <a:rPr lang="en-US" sz="2000" dirty="0">
                <a:solidFill>
                  <a:schemeClr val="tx1">
                    <a:lumMod val="75000"/>
                    <a:lumOff val="25000"/>
                  </a:schemeClr>
                </a:solidFill>
                <a:latin typeface="Calibri" pitchFamily="34" charset="0"/>
              </a:rPr>
              <a:t> the way club members </a:t>
            </a:r>
            <a:r>
              <a:rPr lang="en-US" sz="2000" b="1" dirty="0">
                <a:solidFill>
                  <a:schemeClr val="tx1">
                    <a:lumMod val="75000"/>
                    <a:lumOff val="25000"/>
                  </a:schemeClr>
                </a:solidFill>
                <a:latin typeface="Calibri" pitchFamily="34" charset="0"/>
              </a:rPr>
              <a:t>communicate </a:t>
            </a:r>
            <a:r>
              <a:rPr lang="en-US" sz="2000" dirty="0">
                <a:solidFill>
                  <a:schemeClr val="tx1">
                    <a:lumMod val="75000"/>
                    <a:lumOff val="25000"/>
                  </a:schemeClr>
                </a:solidFill>
                <a:latin typeface="Calibri" pitchFamily="34" charset="0"/>
              </a:rPr>
              <a:t>via</a:t>
            </a:r>
            <a:r>
              <a:rPr lang="en-US" sz="2000" b="1" dirty="0">
                <a:solidFill>
                  <a:schemeClr val="tx1">
                    <a:lumMod val="75000"/>
                    <a:lumOff val="25000"/>
                  </a:schemeClr>
                </a:solidFill>
                <a:latin typeface="Calibri" pitchFamily="34" charset="0"/>
              </a:rPr>
              <a:t> </a:t>
            </a:r>
            <a:r>
              <a:rPr lang="en-US" sz="2000" dirty="0">
                <a:solidFill>
                  <a:schemeClr val="tx1">
                    <a:lumMod val="75000"/>
                    <a:lumOff val="25000"/>
                  </a:schemeClr>
                </a:solidFill>
                <a:latin typeface="Calibri" pitchFamily="34" charset="0"/>
              </a:rPr>
              <a:t>email—whether it be within their club, to prospective members, club directors or special groups and committees.</a:t>
            </a:r>
          </a:p>
        </p:txBody>
      </p:sp>
      <p:sp>
        <p:nvSpPr>
          <p:cNvPr id="38918" name="Text Box 6"/>
          <p:cNvSpPr txBox="1">
            <a:spLocks noChangeArrowheads="1"/>
          </p:cNvSpPr>
          <p:nvPr/>
        </p:nvSpPr>
        <p:spPr bwMode="auto">
          <a:xfrm>
            <a:off x="533400" y="4876800"/>
            <a:ext cx="7921625" cy="1016000"/>
          </a:xfrm>
          <a:prstGeom prst="rect">
            <a:avLst/>
          </a:prstGeom>
          <a:noFill/>
          <a:ln w="9525">
            <a:noFill/>
            <a:miter lim="800000"/>
            <a:headEnd/>
            <a:tailEnd/>
          </a:ln>
        </p:spPr>
        <p:txBody>
          <a:bodyPr>
            <a:spAutoFit/>
          </a:bodyPr>
          <a:lstStyle/>
          <a:p>
            <a:pPr>
              <a:spcBef>
                <a:spcPct val="20000"/>
              </a:spcBef>
            </a:pPr>
            <a:r>
              <a:rPr lang="en-US" sz="2000" dirty="0">
                <a:solidFill>
                  <a:schemeClr val="tx1">
                    <a:lumMod val="75000"/>
                    <a:lumOff val="25000"/>
                  </a:schemeClr>
                </a:solidFill>
                <a:latin typeface="Calibri" pitchFamily="34" charset="0"/>
              </a:rPr>
              <a:t>In addition, email addresses are </a:t>
            </a:r>
            <a:r>
              <a:rPr lang="en-US" sz="2000" b="1" dirty="0">
                <a:solidFill>
                  <a:schemeClr val="tx1">
                    <a:lumMod val="75000"/>
                    <a:lumOff val="25000"/>
                  </a:schemeClr>
                </a:solidFill>
                <a:latin typeface="Calibri" pitchFamily="34" charset="0"/>
              </a:rPr>
              <a:t>centralized. </a:t>
            </a:r>
            <a:r>
              <a:rPr lang="en-US" sz="2000" dirty="0">
                <a:solidFill>
                  <a:schemeClr val="tx1">
                    <a:lumMod val="75000"/>
                    <a:lumOff val="25000"/>
                  </a:schemeClr>
                </a:solidFill>
                <a:latin typeface="Calibri" pitchFamily="34" charset="0"/>
              </a:rPr>
              <a:t>This means that</a:t>
            </a:r>
            <a:r>
              <a:rPr lang="en-US" sz="2000" b="1" dirty="0">
                <a:solidFill>
                  <a:schemeClr val="tx1">
                    <a:lumMod val="75000"/>
                    <a:lumOff val="25000"/>
                  </a:schemeClr>
                </a:solidFill>
                <a:latin typeface="Calibri" pitchFamily="34" charset="0"/>
              </a:rPr>
              <a:t> </a:t>
            </a:r>
            <a:r>
              <a:rPr lang="en-US" sz="2000" dirty="0">
                <a:solidFill>
                  <a:schemeClr val="tx1">
                    <a:lumMod val="75000"/>
                    <a:lumOff val="25000"/>
                  </a:schemeClr>
                </a:solidFill>
                <a:latin typeface="Calibri" pitchFamily="34" charset="0"/>
              </a:rPr>
              <a:t>if a member changes his/her address, it is </a:t>
            </a:r>
            <a:r>
              <a:rPr lang="en-US" sz="2000" b="1" dirty="0">
                <a:solidFill>
                  <a:schemeClr val="tx1">
                    <a:lumMod val="75000"/>
                    <a:lumOff val="25000"/>
                  </a:schemeClr>
                </a:solidFill>
                <a:latin typeface="Calibri" pitchFamily="34" charset="0"/>
              </a:rPr>
              <a:t>reflected everywhere</a:t>
            </a:r>
            <a:r>
              <a:rPr lang="en-US" sz="2000" dirty="0">
                <a:solidFill>
                  <a:schemeClr val="tx1">
                    <a:lumMod val="75000"/>
                    <a:lumOff val="25000"/>
                  </a:schemeClr>
                </a:solidFill>
                <a:latin typeface="Calibri" pitchFamily="34" charset="0"/>
              </a:rPr>
              <a:t>, in all distribution lists, without the need to notify others.</a:t>
            </a:r>
          </a:p>
        </p:txBody>
      </p:sp>
      <p:sp>
        <p:nvSpPr>
          <p:cNvPr id="6" name="TextBox 5"/>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5567" y="2286000"/>
            <a:ext cx="671729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9" name="TextBox 8"/>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4800" y="0"/>
            <a:ext cx="8229600" cy="1143000"/>
          </a:xfrm>
        </p:spPr>
        <p:txBody>
          <a:bodyPr/>
          <a:lstStyle/>
          <a:p>
            <a:pPr algn="l" eaLnBrk="1" hangingPunct="1"/>
            <a:r>
              <a:rPr lang="en-US" dirty="0"/>
              <a:t>Email Message Center</a:t>
            </a:r>
            <a:endParaRPr lang="en-US" dirty="0" smtClean="0">
              <a:latin typeface="Calibri" pitchFamily="34" charset="0"/>
            </a:endParaRPr>
          </a:p>
        </p:txBody>
      </p:sp>
      <p:sp>
        <p:nvSpPr>
          <p:cNvPr id="40963" name="Text Box 3"/>
          <p:cNvSpPr txBox="1">
            <a:spLocks noChangeArrowheads="1"/>
          </p:cNvSpPr>
          <p:nvPr/>
        </p:nvSpPr>
        <p:spPr bwMode="auto">
          <a:xfrm>
            <a:off x="228600" y="1295400"/>
            <a:ext cx="8353425" cy="708025"/>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Since your site has all the club members’ email addresses, sending a broadcast message to all or selected members is easy.</a:t>
            </a:r>
          </a:p>
        </p:txBody>
      </p:sp>
      <p:sp>
        <p:nvSpPr>
          <p:cNvPr id="11" name="TextBox 10"/>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10" name="Text Box 3"/>
          <p:cNvSpPr txBox="1">
            <a:spLocks noChangeArrowheads="1"/>
          </p:cNvSpPr>
          <p:nvPr/>
        </p:nvSpPr>
        <p:spPr bwMode="auto">
          <a:xfrm>
            <a:off x="333375" y="784058"/>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Composing &amp; Messages to Recipients</a:t>
            </a:r>
            <a:endParaRPr lang="en-US" sz="2800" b="1" dirty="0">
              <a:solidFill>
                <a:schemeClr val="bg1">
                  <a:lumMod val="50000"/>
                </a:schemeClr>
              </a:solidFill>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163" y="2132045"/>
            <a:ext cx="4807679" cy="4064713"/>
          </a:xfrm>
          <a:prstGeom prst="rect">
            <a:avLst/>
          </a:prstGeom>
        </p:spPr>
      </p:pic>
      <p:sp>
        <p:nvSpPr>
          <p:cNvPr id="12" name="Text Box 3"/>
          <p:cNvSpPr txBox="1">
            <a:spLocks noChangeArrowheads="1"/>
          </p:cNvSpPr>
          <p:nvPr/>
        </p:nvSpPr>
        <p:spPr bwMode="auto">
          <a:xfrm>
            <a:off x="5281127" y="2132045"/>
            <a:ext cx="3405673" cy="1323439"/>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Customize emails with personalized greetings and key information by inserting mail merge fields.</a:t>
            </a:r>
            <a:endParaRPr lang="en-US" sz="2000" dirty="0">
              <a:solidFill>
                <a:schemeClr val="tx1">
                  <a:lumMod val="75000"/>
                  <a:lumOff val="25000"/>
                </a:schemeClr>
              </a:solidFill>
              <a:latin typeface="Calibri" pitchFamily="34" charset="0"/>
            </a:endParaRPr>
          </a:p>
        </p:txBody>
      </p:sp>
      <p:sp>
        <p:nvSpPr>
          <p:cNvPr id="13" name="Text Box 3"/>
          <p:cNvSpPr txBox="1">
            <a:spLocks noChangeArrowheads="1"/>
          </p:cNvSpPr>
          <p:nvPr/>
        </p:nvSpPr>
        <p:spPr bwMode="auto">
          <a:xfrm>
            <a:off x="5298233" y="3607884"/>
            <a:ext cx="3405673" cy="1938992"/>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Distribution lists by member type are automatically generated. You can also create custom lists for club executives, directors, committees, etc.</a:t>
            </a:r>
            <a:endParaRPr lang="en-US" sz="2000" dirty="0">
              <a:solidFill>
                <a:schemeClr val="tx1">
                  <a:lumMod val="75000"/>
                  <a:lumOff val="25000"/>
                </a:schemeClr>
              </a:solidFill>
              <a:latin typeface="Calibri" pitchFamily="34" charset="0"/>
            </a:endParaRPr>
          </a:p>
        </p:txBody>
      </p:sp>
      <p:sp>
        <p:nvSpPr>
          <p:cNvPr id="9" name="Rectangle 8"/>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5" name="TextBox 14"/>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143000"/>
          </a:xfrm>
        </p:spPr>
        <p:txBody>
          <a:bodyPr/>
          <a:lstStyle/>
          <a:p>
            <a:pPr algn="l"/>
            <a:r>
              <a:rPr lang="en-US" dirty="0" err="1" smtClean="0">
                <a:latin typeface="Calibri" pitchFamily="34" charset="0"/>
              </a:rPr>
              <a:t>eBulletin</a:t>
            </a:r>
            <a:endParaRPr lang="en-US" dirty="0" smtClean="0">
              <a:latin typeface="Calibri" pitchFamily="34" charset="0"/>
            </a:endParaRPr>
          </a:p>
        </p:txBody>
      </p:sp>
      <p:sp>
        <p:nvSpPr>
          <p:cNvPr id="45060" name="Text Box 4"/>
          <p:cNvSpPr txBox="1">
            <a:spLocks noChangeArrowheads="1"/>
          </p:cNvSpPr>
          <p:nvPr/>
        </p:nvSpPr>
        <p:spPr bwMode="auto">
          <a:xfrm>
            <a:off x="304800" y="1342072"/>
            <a:ext cx="4643437" cy="2862263"/>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The </a:t>
            </a:r>
            <a:r>
              <a:rPr lang="en-US" sz="2000" dirty="0" err="1" smtClean="0">
                <a:solidFill>
                  <a:schemeClr val="tx1">
                    <a:lumMod val="75000"/>
                    <a:lumOff val="25000"/>
                  </a:schemeClr>
                </a:solidFill>
                <a:latin typeface="Calibri" pitchFamily="34" charset="0"/>
              </a:rPr>
              <a:t>eBulletin</a:t>
            </a:r>
            <a:r>
              <a:rPr lang="en-US" sz="2000" dirty="0" smtClean="0">
                <a:solidFill>
                  <a:schemeClr val="tx1">
                    <a:lumMod val="75000"/>
                    <a:lumOff val="25000"/>
                  </a:schemeClr>
                </a:solidFill>
                <a:latin typeface="Calibri" pitchFamily="34" charset="0"/>
              </a:rPr>
              <a:t> </a:t>
            </a:r>
            <a:r>
              <a:rPr lang="en-US" sz="2000" dirty="0">
                <a:solidFill>
                  <a:schemeClr val="tx1">
                    <a:lumMod val="75000"/>
                    <a:lumOff val="25000"/>
                  </a:schemeClr>
                </a:solidFill>
                <a:latin typeface="Calibri" pitchFamily="34" charset="0"/>
              </a:rPr>
              <a:t>is a great way to boost public relations, club image and membership growth and retention. </a:t>
            </a:r>
          </a:p>
          <a:p>
            <a:pPr>
              <a:spcBef>
                <a:spcPct val="50000"/>
              </a:spcBef>
            </a:pPr>
            <a:r>
              <a:rPr lang="en-US" sz="2000" dirty="0">
                <a:solidFill>
                  <a:schemeClr val="tx1">
                    <a:lumMod val="75000"/>
                    <a:lumOff val="25000"/>
                  </a:schemeClr>
                </a:solidFill>
                <a:latin typeface="Calibri" pitchFamily="34" charset="0"/>
              </a:rPr>
              <a:t>Create a professional email newsletter quickly by incorporating contents such as stories, news, speakers and events from the website.</a:t>
            </a:r>
          </a:p>
          <a:p>
            <a:pPr>
              <a:spcBef>
                <a:spcPct val="50000"/>
              </a:spcBef>
            </a:pPr>
            <a:endParaRPr lang="en-US" sz="2000" dirty="0">
              <a:solidFill>
                <a:schemeClr val="tx1">
                  <a:lumMod val="75000"/>
                  <a:lumOff val="25000"/>
                </a:schemeClr>
              </a:solidFill>
              <a:latin typeface="Calibri" pitchFamily="34" charset="0"/>
            </a:endParaRPr>
          </a:p>
        </p:txBody>
      </p:sp>
      <p:sp>
        <p:nvSpPr>
          <p:cNvPr id="7" name="TextBox 6"/>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7765" y="1219200"/>
            <a:ext cx="4013835" cy="4246737"/>
          </a:xfrm>
          <a:prstGeom prst="rect">
            <a:avLst/>
          </a:prstGeom>
        </p:spPr>
      </p:pic>
      <p:sp>
        <p:nvSpPr>
          <p:cNvPr id="9" name="Text Box 4"/>
          <p:cNvSpPr txBox="1">
            <a:spLocks noChangeArrowheads="1"/>
          </p:cNvSpPr>
          <p:nvPr/>
        </p:nvSpPr>
        <p:spPr bwMode="auto">
          <a:xfrm>
            <a:off x="304800" y="3780472"/>
            <a:ext cx="4643437" cy="1477328"/>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Easily personalize the look of your bulletin with custom banners, footers, themes and layouts. </a:t>
            </a:r>
            <a:endParaRPr lang="en-US" sz="2000" dirty="0">
              <a:solidFill>
                <a:schemeClr val="tx1">
                  <a:lumMod val="75000"/>
                  <a:lumOff val="25000"/>
                </a:schemeClr>
              </a:solidFill>
              <a:latin typeface="Calibri" pitchFamily="34" charset="0"/>
            </a:endParaRPr>
          </a:p>
          <a:p>
            <a:pPr>
              <a:spcBef>
                <a:spcPct val="50000"/>
              </a:spcBef>
            </a:pPr>
            <a:endParaRPr lang="en-US" sz="2000" dirty="0">
              <a:solidFill>
                <a:schemeClr val="tx1">
                  <a:lumMod val="75000"/>
                  <a:lumOff val="25000"/>
                </a:schemeClr>
              </a:solidFill>
              <a:latin typeface="Calibri" pitchFamily="34" charset="0"/>
            </a:endParaRPr>
          </a:p>
        </p:txBody>
      </p:sp>
      <p:sp>
        <p:nvSpPr>
          <p:cNvPr id="8" name="Rectangle 7"/>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1" name="TextBox 10"/>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pPr algn="l" eaLnBrk="1" hangingPunct="1"/>
            <a:r>
              <a:rPr lang="en-US" dirty="0" err="1" smtClean="0"/>
              <a:t>eBulletin</a:t>
            </a:r>
            <a:endParaRPr lang="en-US" dirty="0" smtClean="0"/>
          </a:p>
        </p:txBody>
      </p:sp>
      <p:sp>
        <p:nvSpPr>
          <p:cNvPr id="38915" name="Text Box 3"/>
          <p:cNvSpPr txBox="1">
            <a:spLocks noChangeArrowheads="1"/>
          </p:cNvSpPr>
          <p:nvPr/>
        </p:nvSpPr>
        <p:spPr bwMode="auto">
          <a:xfrm>
            <a:off x="457200" y="772180"/>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Content</a:t>
            </a:r>
            <a:endParaRPr lang="en-US" sz="2800" b="1" dirty="0">
              <a:solidFill>
                <a:schemeClr val="bg1">
                  <a:lumMod val="50000"/>
                </a:schemeClr>
              </a:solidFill>
              <a:latin typeface="Calibri" pitchFamily="34" charset="0"/>
            </a:endParaRPr>
          </a:p>
        </p:txBody>
      </p:sp>
      <p:sp>
        <p:nvSpPr>
          <p:cNvPr id="51204" name="Text Box 4"/>
          <p:cNvSpPr txBox="1">
            <a:spLocks noChangeArrowheads="1"/>
          </p:cNvSpPr>
          <p:nvPr/>
        </p:nvSpPr>
        <p:spPr bwMode="auto">
          <a:xfrm>
            <a:off x="0" y="1413226"/>
            <a:ext cx="4902200" cy="1938992"/>
          </a:xfrm>
          <a:prstGeom prst="rect">
            <a:avLst/>
          </a:prstGeom>
          <a:noFill/>
          <a:ln w="9525">
            <a:noFill/>
            <a:miter lim="800000"/>
            <a:headEnd/>
            <a:tailEnd/>
          </a:ln>
        </p:spPr>
        <p:txBody>
          <a:bodyPr wrap="square">
            <a:spAutoFit/>
          </a:bodyPr>
          <a:lstStyle/>
          <a:p>
            <a:pPr lvl="1">
              <a:spcBef>
                <a:spcPct val="50000"/>
              </a:spcBef>
            </a:pPr>
            <a:r>
              <a:rPr lang="en-US" sz="2000" dirty="0" smtClean="0">
                <a:solidFill>
                  <a:schemeClr val="tx1">
                    <a:lumMod val="75000"/>
                    <a:lumOff val="25000"/>
                  </a:schemeClr>
                </a:solidFill>
                <a:latin typeface="Calibri" pitchFamily="34" charset="0"/>
              </a:rPr>
              <a:t>Editors can focus on the content of the bulletin and not have to worry about the layout or technical issues. Integrating stories, events, announcements and speakers is as simple as selecting a checkbox.</a:t>
            </a:r>
            <a:endParaRPr lang="en-US" sz="2000" dirty="0">
              <a:solidFill>
                <a:schemeClr val="tx1">
                  <a:lumMod val="75000"/>
                  <a:lumOff val="25000"/>
                </a:schemeClr>
              </a:solidFill>
              <a:latin typeface="Calibri" pitchFamily="34" charset="0"/>
            </a:endParaRPr>
          </a:p>
        </p:txBody>
      </p:sp>
      <p:sp>
        <p:nvSpPr>
          <p:cNvPr id="8" name="TextBox 7"/>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10" name="Text Box 4"/>
          <p:cNvSpPr txBox="1">
            <a:spLocks noChangeArrowheads="1"/>
          </p:cNvSpPr>
          <p:nvPr/>
        </p:nvSpPr>
        <p:spPr bwMode="auto">
          <a:xfrm>
            <a:off x="81577" y="3471208"/>
            <a:ext cx="4981364" cy="1938992"/>
          </a:xfrm>
          <a:prstGeom prst="rect">
            <a:avLst/>
          </a:prstGeom>
          <a:noFill/>
          <a:ln w="9525">
            <a:noFill/>
            <a:miter lim="800000"/>
            <a:headEnd/>
            <a:tailEnd/>
          </a:ln>
        </p:spPr>
        <p:txBody>
          <a:bodyPr wrap="square">
            <a:spAutoFit/>
          </a:bodyPr>
          <a:lstStyle/>
          <a:p>
            <a:pPr lvl="1">
              <a:spcBef>
                <a:spcPct val="50000"/>
              </a:spcBef>
            </a:pPr>
            <a:r>
              <a:rPr lang="en-US" sz="2000" dirty="0" smtClean="0">
                <a:solidFill>
                  <a:schemeClr val="tx1">
                    <a:lumMod val="75000"/>
                    <a:lumOff val="25000"/>
                  </a:schemeClr>
                </a:solidFill>
                <a:latin typeface="Calibri" pitchFamily="34" charset="0"/>
              </a:rPr>
              <a:t>The </a:t>
            </a:r>
            <a:r>
              <a:rPr lang="en-US" sz="2000" dirty="0" err="1" smtClean="0">
                <a:solidFill>
                  <a:schemeClr val="tx1">
                    <a:lumMod val="75000"/>
                    <a:lumOff val="25000"/>
                  </a:schemeClr>
                </a:solidFill>
                <a:latin typeface="Calibri" pitchFamily="34" charset="0"/>
              </a:rPr>
              <a:t>eBulletin</a:t>
            </a:r>
            <a:r>
              <a:rPr lang="en-US" sz="2000" dirty="0" smtClean="0">
                <a:solidFill>
                  <a:schemeClr val="tx1">
                    <a:lumMod val="75000"/>
                    <a:lumOff val="25000"/>
                  </a:schemeClr>
                </a:solidFill>
                <a:latin typeface="Calibri" pitchFamily="34" charset="0"/>
              </a:rPr>
              <a:t> includes a personalized Commitments section at the bottom of each member’s email, which contains reminders for all event registrations, volunteer sign-ups, and new member orientation tasks.</a:t>
            </a:r>
            <a:endParaRPr lang="en-US" sz="2000" dirty="0">
              <a:solidFill>
                <a:schemeClr val="tx1">
                  <a:lumMod val="75000"/>
                  <a:lumOff val="25000"/>
                </a:schemeClr>
              </a:solidFill>
              <a:latin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5967" y="2036516"/>
            <a:ext cx="4182251" cy="2631403"/>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Rectangle 8"/>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2" name="TextBox 11"/>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dirty="0" smtClean="0"/>
              <a:t> </a:t>
            </a:r>
          </a:p>
        </p:txBody>
      </p:sp>
      <p:sp>
        <p:nvSpPr>
          <p:cNvPr id="17411" name="Text Box 3"/>
          <p:cNvSpPr txBox="1">
            <a:spLocks noChangeArrowheads="1"/>
          </p:cNvSpPr>
          <p:nvPr/>
        </p:nvSpPr>
        <p:spPr bwMode="auto">
          <a:xfrm>
            <a:off x="304800" y="228600"/>
            <a:ext cx="8353425" cy="769441"/>
          </a:xfrm>
          <a:prstGeom prst="rect">
            <a:avLst/>
          </a:prstGeom>
          <a:noFill/>
          <a:ln w="9525">
            <a:noFill/>
            <a:miter lim="800000"/>
            <a:headEnd/>
            <a:tailEnd/>
          </a:ln>
        </p:spPr>
        <p:txBody>
          <a:bodyPr>
            <a:spAutoFit/>
          </a:bodyPr>
          <a:lstStyle/>
          <a:p>
            <a:pPr>
              <a:spcBef>
                <a:spcPct val="50000"/>
              </a:spcBef>
            </a:pPr>
            <a:r>
              <a:rPr lang="en-US" sz="4400" b="1" dirty="0">
                <a:solidFill>
                  <a:srgbClr val="00B0F0"/>
                </a:solidFill>
                <a:latin typeface="Calibri" pitchFamily="34" charset="0"/>
              </a:rPr>
              <a:t>What is </a:t>
            </a:r>
            <a:r>
              <a:rPr lang="en-US" sz="4400" b="1" dirty="0" err="1">
                <a:solidFill>
                  <a:srgbClr val="00B0F0"/>
                </a:solidFill>
                <a:latin typeface="Calibri" pitchFamily="34" charset="0"/>
              </a:rPr>
              <a:t>ClubRunner</a:t>
            </a:r>
            <a:r>
              <a:rPr lang="en-US" sz="4400" b="1" dirty="0">
                <a:solidFill>
                  <a:srgbClr val="00B0F0"/>
                </a:solidFill>
                <a:latin typeface="Calibri" pitchFamily="34" charset="0"/>
              </a:rPr>
              <a:t>?</a:t>
            </a:r>
          </a:p>
        </p:txBody>
      </p:sp>
      <p:sp>
        <p:nvSpPr>
          <p:cNvPr id="6148" name="Text Box 4"/>
          <p:cNvSpPr txBox="1">
            <a:spLocks noChangeArrowheads="1"/>
          </p:cNvSpPr>
          <p:nvPr/>
        </p:nvSpPr>
        <p:spPr bwMode="auto">
          <a:xfrm>
            <a:off x="228599" y="1143000"/>
            <a:ext cx="8429625" cy="5016758"/>
          </a:xfrm>
          <a:prstGeom prst="rect">
            <a:avLst/>
          </a:prstGeom>
          <a:noFill/>
          <a:ln w="9525">
            <a:noFill/>
            <a:miter lim="800000"/>
            <a:headEnd/>
            <a:tailEnd/>
          </a:ln>
        </p:spPr>
        <p:txBody>
          <a:bodyPr wrap="square">
            <a:spAutoFit/>
          </a:bodyPr>
          <a:lstStyle/>
          <a:p>
            <a:pPr>
              <a:spcBef>
                <a:spcPct val="50000"/>
              </a:spcBef>
              <a:buFont typeface="Arial" pitchFamily="34" charset="0"/>
              <a:buChar char="•"/>
            </a:pPr>
            <a:r>
              <a:rPr lang="en-US" sz="2000" dirty="0" smtClean="0">
                <a:solidFill>
                  <a:schemeClr val="tx1">
                    <a:lumMod val="75000"/>
                    <a:lumOff val="25000"/>
                  </a:schemeClr>
                </a:solidFill>
                <a:latin typeface="Calibri" pitchFamily="34" charset="0"/>
                <a:cs typeface="Arial" pitchFamily="34" charset="0"/>
              </a:rPr>
              <a:t> ClubRunner, </a:t>
            </a:r>
            <a:r>
              <a:rPr lang="en-US" sz="2000" dirty="0">
                <a:solidFill>
                  <a:schemeClr val="tx1">
                    <a:lumMod val="75000"/>
                    <a:lumOff val="25000"/>
                  </a:schemeClr>
                </a:solidFill>
                <a:latin typeface="Calibri" pitchFamily="34" charset="0"/>
                <a:cs typeface="Arial" pitchFamily="34" charset="0"/>
              </a:rPr>
              <a:t>is an award-winning </a:t>
            </a:r>
            <a:r>
              <a:rPr lang="en-US" sz="2000" dirty="0" smtClean="0">
                <a:solidFill>
                  <a:schemeClr val="tx1">
                    <a:lumMod val="75000"/>
                    <a:lumOff val="25000"/>
                  </a:schemeClr>
                </a:solidFill>
                <a:latin typeface="Calibri" pitchFamily="34" charset="0"/>
                <a:cs typeface="Arial" pitchFamily="34" charset="0"/>
              </a:rPr>
              <a:t>software for </a:t>
            </a:r>
            <a:r>
              <a:rPr lang="en-US" sz="2000" dirty="0">
                <a:solidFill>
                  <a:schemeClr val="tx1">
                    <a:lumMod val="75000"/>
                    <a:lumOff val="25000"/>
                  </a:schemeClr>
                </a:solidFill>
                <a:latin typeface="Calibri" pitchFamily="34" charset="0"/>
                <a:cs typeface="Arial" pitchFamily="34" charset="0"/>
              </a:rPr>
              <a:t>clubs that want to effectively:</a:t>
            </a:r>
          </a:p>
          <a:p>
            <a:pPr lvl="1">
              <a:spcBef>
                <a:spcPct val="50000"/>
              </a:spcBef>
              <a:buFont typeface="Arial" pitchFamily="34" charset="0"/>
              <a:buChar char="•"/>
            </a:pPr>
            <a:r>
              <a:rPr lang="en-US" sz="2000" dirty="0" smtClean="0">
                <a:solidFill>
                  <a:schemeClr val="tx1">
                    <a:lumMod val="75000"/>
                    <a:lumOff val="25000"/>
                  </a:schemeClr>
                </a:solidFill>
                <a:latin typeface="Calibri" pitchFamily="34" charset="0"/>
                <a:cs typeface="Arial" pitchFamily="34" charset="0"/>
              </a:rPr>
              <a:t> </a:t>
            </a:r>
            <a:r>
              <a:rPr lang="en-US" sz="2000" b="1" dirty="0" smtClean="0">
                <a:solidFill>
                  <a:schemeClr val="tx1">
                    <a:lumMod val="75000"/>
                    <a:lumOff val="25000"/>
                  </a:schemeClr>
                </a:solidFill>
                <a:latin typeface="Calibri" pitchFamily="34" charset="0"/>
                <a:cs typeface="Arial" pitchFamily="34" charset="0"/>
              </a:rPr>
              <a:t>Boost</a:t>
            </a:r>
            <a:r>
              <a:rPr lang="en-US" sz="2000" dirty="0" smtClean="0">
                <a:solidFill>
                  <a:schemeClr val="tx1">
                    <a:lumMod val="75000"/>
                    <a:lumOff val="25000"/>
                  </a:schemeClr>
                </a:solidFill>
                <a:latin typeface="Calibri" pitchFamily="34" charset="0"/>
                <a:cs typeface="Arial" pitchFamily="34" charset="0"/>
              </a:rPr>
              <a:t> Public Relations </a:t>
            </a:r>
          </a:p>
          <a:p>
            <a:pPr lvl="1">
              <a:spcBef>
                <a:spcPct val="50000"/>
              </a:spcBef>
              <a:buFont typeface="Arial" pitchFamily="34" charset="0"/>
              <a:buChar char="•"/>
            </a:pPr>
            <a:r>
              <a:rPr lang="en-US" sz="2000" b="1" dirty="0" smtClean="0">
                <a:solidFill>
                  <a:schemeClr val="tx1">
                    <a:lumMod val="75000"/>
                    <a:lumOff val="25000"/>
                  </a:schemeClr>
                </a:solidFill>
                <a:latin typeface="Calibri" pitchFamily="34" charset="0"/>
                <a:cs typeface="Arial" pitchFamily="34" charset="0"/>
              </a:rPr>
              <a:t> Increase </a:t>
            </a:r>
            <a:r>
              <a:rPr lang="en-US" sz="2000" dirty="0" smtClean="0">
                <a:solidFill>
                  <a:schemeClr val="tx1">
                    <a:lumMod val="75000"/>
                    <a:lumOff val="25000"/>
                  </a:schemeClr>
                </a:solidFill>
                <a:latin typeface="Calibri" pitchFamily="34" charset="0"/>
                <a:cs typeface="Arial" pitchFamily="34" charset="0"/>
              </a:rPr>
              <a:t>visibility</a:t>
            </a:r>
            <a:endParaRPr lang="en-US" sz="2000" dirty="0">
              <a:solidFill>
                <a:schemeClr val="tx1">
                  <a:lumMod val="75000"/>
                  <a:lumOff val="25000"/>
                </a:schemeClr>
              </a:solidFill>
              <a:latin typeface="Calibri" pitchFamily="34" charset="0"/>
              <a:cs typeface="Arial" pitchFamily="34" charset="0"/>
            </a:endParaRPr>
          </a:p>
          <a:p>
            <a:pPr lvl="1">
              <a:spcBef>
                <a:spcPct val="50000"/>
              </a:spcBef>
              <a:buFont typeface="Arial" pitchFamily="34" charset="0"/>
              <a:buChar char="•"/>
            </a:pPr>
            <a:r>
              <a:rPr lang="en-US" sz="2000" b="1" dirty="0">
                <a:solidFill>
                  <a:schemeClr val="tx1">
                    <a:lumMod val="75000"/>
                    <a:lumOff val="25000"/>
                  </a:schemeClr>
                </a:solidFill>
                <a:latin typeface="Calibri" pitchFamily="34" charset="0"/>
                <a:cs typeface="Arial" pitchFamily="34" charset="0"/>
              </a:rPr>
              <a:t> Improve</a:t>
            </a:r>
            <a:r>
              <a:rPr lang="en-US" sz="2000" dirty="0">
                <a:solidFill>
                  <a:schemeClr val="tx1">
                    <a:lumMod val="75000"/>
                    <a:lumOff val="25000"/>
                  </a:schemeClr>
                </a:solidFill>
                <a:latin typeface="Calibri" pitchFamily="34" charset="0"/>
                <a:cs typeface="Arial" pitchFamily="34" charset="0"/>
              </a:rPr>
              <a:t> </a:t>
            </a:r>
            <a:r>
              <a:rPr lang="en-US" sz="2000" b="1" dirty="0">
                <a:solidFill>
                  <a:schemeClr val="tx1">
                    <a:lumMod val="75000"/>
                    <a:lumOff val="25000"/>
                  </a:schemeClr>
                </a:solidFill>
                <a:latin typeface="Calibri" pitchFamily="34" charset="0"/>
                <a:cs typeface="Arial" pitchFamily="34" charset="0"/>
              </a:rPr>
              <a:t>communication </a:t>
            </a:r>
            <a:r>
              <a:rPr lang="en-US" sz="2000" dirty="0">
                <a:solidFill>
                  <a:schemeClr val="tx1">
                    <a:lumMod val="75000"/>
                    <a:lumOff val="25000"/>
                  </a:schemeClr>
                </a:solidFill>
                <a:latin typeface="Calibri" pitchFamily="34" charset="0"/>
                <a:cs typeface="Arial" pitchFamily="34" charset="0"/>
              </a:rPr>
              <a:t>between members</a:t>
            </a:r>
          </a:p>
          <a:p>
            <a:pPr lvl="1">
              <a:spcBef>
                <a:spcPct val="50000"/>
              </a:spcBef>
              <a:buFont typeface="Arial" pitchFamily="34" charset="0"/>
              <a:buChar char="•"/>
            </a:pPr>
            <a:r>
              <a:rPr lang="en-US" sz="2000" b="1" dirty="0" smtClean="0">
                <a:solidFill>
                  <a:schemeClr val="tx1">
                    <a:lumMod val="75000"/>
                    <a:lumOff val="25000"/>
                  </a:schemeClr>
                </a:solidFill>
                <a:latin typeface="Calibri" pitchFamily="34" charset="0"/>
                <a:cs typeface="Arial" pitchFamily="34" charset="0"/>
              </a:rPr>
              <a:t> Better</a:t>
            </a:r>
            <a:r>
              <a:rPr lang="en-US" sz="2000" dirty="0" smtClean="0">
                <a:solidFill>
                  <a:schemeClr val="tx1">
                    <a:lumMod val="75000"/>
                    <a:lumOff val="25000"/>
                  </a:schemeClr>
                </a:solidFill>
                <a:latin typeface="Calibri" pitchFamily="34" charset="0"/>
                <a:cs typeface="Arial" pitchFamily="34" charset="0"/>
              </a:rPr>
              <a:t> </a:t>
            </a:r>
            <a:r>
              <a:rPr lang="en-US" sz="2000" b="1" dirty="0" smtClean="0">
                <a:solidFill>
                  <a:schemeClr val="tx1">
                    <a:lumMod val="75000"/>
                    <a:lumOff val="25000"/>
                  </a:schemeClr>
                </a:solidFill>
                <a:latin typeface="Calibri" pitchFamily="34" charset="0"/>
                <a:cs typeface="Arial" pitchFamily="34" charset="0"/>
              </a:rPr>
              <a:t>organize</a:t>
            </a:r>
            <a:r>
              <a:rPr lang="en-US" sz="2000" dirty="0" smtClean="0">
                <a:solidFill>
                  <a:schemeClr val="tx1">
                    <a:lumMod val="75000"/>
                    <a:lumOff val="25000"/>
                  </a:schemeClr>
                </a:solidFill>
                <a:latin typeface="Calibri" pitchFamily="34" charset="0"/>
                <a:cs typeface="Arial" pitchFamily="34" charset="0"/>
              </a:rPr>
              <a:t> their club</a:t>
            </a:r>
          </a:p>
          <a:p>
            <a:pPr>
              <a:spcBef>
                <a:spcPct val="50000"/>
              </a:spcBef>
              <a:buFont typeface="Arial" pitchFamily="34" charset="0"/>
              <a:buChar char="•"/>
            </a:pPr>
            <a:r>
              <a:rPr lang="en-US" sz="2000" dirty="0" smtClean="0">
                <a:solidFill>
                  <a:schemeClr val="tx1">
                    <a:lumMod val="75000"/>
                    <a:lumOff val="25000"/>
                  </a:schemeClr>
                </a:solidFill>
                <a:latin typeface="Calibri" pitchFamily="34" charset="0"/>
                <a:cs typeface="Arial" pitchFamily="34" charset="0"/>
              </a:rPr>
              <a:t> It is an </a:t>
            </a:r>
            <a:r>
              <a:rPr lang="en-US" sz="2000" b="1" dirty="0" smtClean="0">
                <a:solidFill>
                  <a:schemeClr val="tx1">
                    <a:lumMod val="75000"/>
                    <a:lumOff val="25000"/>
                  </a:schemeClr>
                </a:solidFill>
                <a:latin typeface="Calibri" pitchFamily="34" charset="0"/>
                <a:cs typeface="Arial" pitchFamily="34" charset="0"/>
              </a:rPr>
              <a:t>online service</a:t>
            </a:r>
            <a:r>
              <a:rPr lang="en-US" sz="2000" dirty="0" smtClean="0">
                <a:solidFill>
                  <a:schemeClr val="tx1">
                    <a:lumMod val="75000"/>
                    <a:lumOff val="25000"/>
                  </a:schemeClr>
                </a:solidFill>
                <a:latin typeface="Calibri" pitchFamily="34" charset="0"/>
                <a:cs typeface="Arial" pitchFamily="34" charset="0"/>
              </a:rPr>
              <a:t> comprised of powerful tools designed to:</a:t>
            </a:r>
          </a:p>
          <a:p>
            <a:pPr lvl="1">
              <a:spcBef>
                <a:spcPct val="50000"/>
              </a:spcBef>
              <a:buFont typeface="Arial" pitchFamily="34" charset="0"/>
              <a:buChar char="•"/>
            </a:pPr>
            <a:r>
              <a:rPr lang="en-US" sz="2000" dirty="0" smtClean="0">
                <a:solidFill>
                  <a:schemeClr val="tx1">
                    <a:lumMod val="75000"/>
                    <a:lumOff val="25000"/>
                  </a:schemeClr>
                </a:solidFill>
                <a:latin typeface="Calibri" pitchFamily="34" charset="0"/>
                <a:cs typeface="Arial" pitchFamily="34" charset="0"/>
              </a:rPr>
              <a:t> Give your club a strong </a:t>
            </a:r>
            <a:r>
              <a:rPr lang="en-US" sz="2000" b="1" dirty="0" smtClean="0">
                <a:solidFill>
                  <a:schemeClr val="tx1">
                    <a:lumMod val="75000"/>
                    <a:lumOff val="25000"/>
                  </a:schemeClr>
                </a:solidFill>
                <a:latin typeface="Calibri" pitchFamily="34" charset="0"/>
                <a:cs typeface="Arial" pitchFamily="34" charset="0"/>
              </a:rPr>
              <a:t>online presence</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cs typeface="Arial" pitchFamily="34" charset="0"/>
              </a:rPr>
              <a:t> </a:t>
            </a:r>
            <a:r>
              <a:rPr lang="en-US" sz="2000" dirty="0" smtClean="0">
                <a:solidFill>
                  <a:schemeClr val="tx1">
                    <a:lumMod val="75000"/>
                    <a:lumOff val="25000"/>
                  </a:schemeClr>
                </a:solidFill>
                <a:latin typeface="Calibri" pitchFamily="34" charset="0"/>
                <a:cs typeface="Arial" pitchFamily="34" charset="0"/>
              </a:rPr>
              <a:t>Maintain </a:t>
            </a:r>
            <a:r>
              <a:rPr lang="en-US" sz="2000" dirty="0">
                <a:solidFill>
                  <a:schemeClr val="tx1">
                    <a:lumMod val="75000"/>
                    <a:lumOff val="25000"/>
                  </a:schemeClr>
                </a:solidFill>
                <a:latin typeface="Calibri" pitchFamily="34" charset="0"/>
                <a:cs typeface="Arial" pitchFamily="34" charset="0"/>
              </a:rPr>
              <a:t>your </a:t>
            </a:r>
            <a:r>
              <a:rPr lang="en-US" sz="2000" b="1" dirty="0">
                <a:solidFill>
                  <a:schemeClr val="tx1">
                    <a:lumMod val="75000"/>
                    <a:lumOff val="25000"/>
                  </a:schemeClr>
                </a:solidFill>
                <a:latin typeface="Calibri" pitchFamily="34" charset="0"/>
                <a:cs typeface="Arial" pitchFamily="34" charset="0"/>
              </a:rPr>
              <a:t>club data</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cs typeface="Arial" pitchFamily="34" charset="0"/>
              </a:rPr>
              <a:t> Boost </a:t>
            </a:r>
            <a:r>
              <a:rPr lang="en-US" sz="2000" b="1" dirty="0">
                <a:solidFill>
                  <a:schemeClr val="tx1">
                    <a:lumMod val="75000"/>
                    <a:lumOff val="25000"/>
                  </a:schemeClr>
                </a:solidFill>
                <a:latin typeface="Calibri" pitchFamily="34" charset="0"/>
                <a:cs typeface="Arial" pitchFamily="34" charset="0"/>
              </a:rPr>
              <a:t>communications</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cs typeface="Arial" pitchFamily="34" charset="0"/>
              </a:rPr>
              <a:t> Organize </a:t>
            </a:r>
            <a:r>
              <a:rPr lang="en-US" sz="2000" b="1" dirty="0">
                <a:solidFill>
                  <a:schemeClr val="tx1">
                    <a:lumMod val="75000"/>
                    <a:lumOff val="25000"/>
                  </a:schemeClr>
                </a:solidFill>
                <a:latin typeface="Calibri" pitchFamily="34" charset="0"/>
                <a:cs typeface="Arial" pitchFamily="34" charset="0"/>
              </a:rPr>
              <a:t>events</a:t>
            </a:r>
            <a:r>
              <a:rPr lang="en-US" sz="2000" dirty="0">
                <a:solidFill>
                  <a:schemeClr val="tx1">
                    <a:lumMod val="75000"/>
                    <a:lumOff val="25000"/>
                  </a:schemeClr>
                </a:solidFill>
                <a:latin typeface="Calibri" pitchFamily="34" charset="0"/>
                <a:cs typeface="Arial" pitchFamily="34" charset="0"/>
              </a:rPr>
              <a:t> and </a:t>
            </a:r>
            <a:r>
              <a:rPr lang="en-US" sz="2000" b="1" dirty="0">
                <a:solidFill>
                  <a:schemeClr val="tx1">
                    <a:lumMod val="75000"/>
                    <a:lumOff val="25000"/>
                  </a:schemeClr>
                </a:solidFill>
                <a:latin typeface="Calibri" pitchFamily="34" charset="0"/>
                <a:cs typeface="Arial" pitchFamily="34" charset="0"/>
              </a:rPr>
              <a:t>volunteers</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cs typeface="Arial" pitchFamily="34" charset="0"/>
              </a:rPr>
              <a:t> Help your club run more </a:t>
            </a:r>
            <a:r>
              <a:rPr lang="en-US" sz="2000" b="1" dirty="0">
                <a:solidFill>
                  <a:schemeClr val="tx1">
                    <a:lumMod val="75000"/>
                    <a:lumOff val="25000"/>
                  </a:schemeClr>
                </a:solidFill>
                <a:latin typeface="Calibri" pitchFamily="34" charset="0"/>
                <a:cs typeface="Arial" pitchFamily="34" charset="0"/>
              </a:rPr>
              <a:t>efficiently and easily</a:t>
            </a:r>
          </a:p>
        </p:txBody>
      </p:sp>
      <p:sp>
        <p:nvSpPr>
          <p:cNvPr id="6" name="TextBox 5"/>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9" name="TextBox 8"/>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pPr algn="l" eaLnBrk="1" hangingPunct="1"/>
            <a:r>
              <a:rPr lang="en-US" dirty="0" err="1" smtClean="0"/>
              <a:t>eBulletin</a:t>
            </a:r>
            <a:endParaRPr lang="en-US" dirty="0" smtClean="0"/>
          </a:p>
        </p:txBody>
      </p:sp>
      <p:sp>
        <p:nvSpPr>
          <p:cNvPr id="38915" name="Text Box 3"/>
          <p:cNvSpPr txBox="1">
            <a:spLocks noChangeArrowheads="1"/>
          </p:cNvSpPr>
          <p:nvPr/>
        </p:nvSpPr>
        <p:spPr bwMode="auto">
          <a:xfrm>
            <a:off x="457200" y="772180"/>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Archiving</a:t>
            </a:r>
            <a:endParaRPr lang="en-US" sz="2800" b="1" dirty="0">
              <a:solidFill>
                <a:schemeClr val="bg1">
                  <a:lumMod val="50000"/>
                </a:schemeClr>
              </a:solidFill>
              <a:latin typeface="Calibri" pitchFamily="34" charset="0"/>
            </a:endParaRPr>
          </a:p>
        </p:txBody>
      </p:sp>
      <p:sp>
        <p:nvSpPr>
          <p:cNvPr id="51204" name="Text Box 4"/>
          <p:cNvSpPr txBox="1">
            <a:spLocks noChangeArrowheads="1"/>
          </p:cNvSpPr>
          <p:nvPr/>
        </p:nvSpPr>
        <p:spPr bwMode="auto">
          <a:xfrm>
            <a:off x="0" y="1352629"/>
            <a:ext cx="8686800" cy="1785104"/>
          </a:xfrm>
          <a:prstGeom prst="rect">
            <a:avLst/>
          </a:prstGeom>
          <a:noFill/>
          <a:ln w="9525">
            <a:noFill/>
            <a:miter lim="800000"/>
            <a:headEnd/>
            <a:tailEnd/>
          </a:ln>
        </p:spPr>
        <p:txBody>
          <a:bodyPr wrap="square">
            <a:spAutoFit/>
          </a:bodyPr>
          <a:lstStyle/>
          <a:p>
            <a:pPr lvl="1">
              <a:spcBef>
                <a:spcPct val="50000"/>
              </a:spcBef>
            </a:pPr>
            <a:r>
              <a:rPr lang="en-US" sz="2000" dirty="0" smtClean="0">
                <a:solidFill>
                  <a:schemeClr val="tx1">
                    <a:lumMod val="75000"/>
                    <a:lumOff val="25000"/>
                  </a:schemeClr>
                </a:solidFill>
                <a:latin typeface="Calibri" pitchFamily="34" charset="0"/>
              </a:rPr>
              <a:t>Create separate groups and editions of your </a:t>
            </a:r>
            <a:r>
              <a:rPr lang="en-US" sz="2000" dirty="0" err="1" smtClean="0">
                <a:solidFill>
                  <a:schemeClr val="tx1">
                    <a:lumMod val="75000"/>
                    <a:lumOff val="25000"/>
                  </a:schemeClr>
                </a:solidFill>
                <a:latin typeface="Calibri" pitchFamily="34" charset="0"/>
              </a:rPr>
              <a:t>eBulletin</a:t>
            </a:r>
            <a:r>
              <a:rPr lang="en-US" sz="2000" dirty="0" smtClean="0">
                <a:solidFill>
                  <a:schemeClr val="tx1">
                    <a:lumMod val="75000"/>
                    <a:lumOff val="25000"/>
                  </a:schemeClr>
                </a:solidFill>
                <a:latin typeface="Calibri" pitchFamily="34" charset="0"/>
              </a:rPr>
              <a:t>, each tailored with their own design and content for your members, prospective members, friends of the club and other contacts.</a:t>
            </a:r>
          </a:p>
          <a:p>
            <a:pPr lvl="1">
              <a:spcBef>
                <a:spcPct val="50000"/>
              </a:spcBef>
            </a:pPr>
            <a:r>
              <a:rPr lang="en-US" sz="2000" dirty="0" smtClean="0">
                <a:solidFill>
                  <a:schemeClr val="tx1">
                    <a:lumMod val="75000"/>
                    <a:lumOff val="25000"/>
                  </a:schemeClr>
                </a:solidFill>
                <a:latin typeface="Calibri" pitchFamily="34" charset="0"/>
              </a:rPr>
              <a:t>Quickly and easily build, publish and email your </a:t>
            </a:r>
            <a:r>
              <a:rPr lang="en-US" sz="2000" dirty="0" err="1" smtClean="0">
                <a:solidFill>
                  <a:schemeClr val="tx1">
                    <a:lumMod val="75000"/>
                    <a:lumOff val="25000"/>
                  </a:schemeClr>
                </a:solidFill>
                <a:latin typeface="Calibri" pitchFamily="34" charset="0"/>
              </a:rPr>
              <a:t>eBulletin</a:t>
            </a:r>
            <a:r>
              <a:rPr lang="en-US" sz="2000" dirty="0" smtClean="0">
                <a:solidFill>
                  <a:schemeClr val="tx1">
                    <a:lumMod val="75000"/>
                    <a:lumOff val="25000"/>
                  </a:schemeClr>
                </a:solidFill>
                <a:latin typeface="Calibri" pitchFamily="34" charset="0"/>
              </a:rPr>
              <a:t>, which automatically gets archived and linked to your homepage.</a:t>
            </a:r>
            <a:endParaRPr lang="en-US" sz="2000" dirty="0">
              <a:solidFill>
                <a:schemeClr val="tx1">
                  <a:lumMod val="75000"/>
                  <a:lumOff val="25000"/>
                </a:schemeClr>
              </a:solidFill>
              <a:latin typeface="Calibri" pitchFamily="34" charset="0"/>
            </a:endParaRPr>
          </a:p>
        </p:txBody>
      </p:sp>
      <p:sp>
        <p:nvSpPr>
          <p:cNvPr id="8" name="TextBox 7"/>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133068"/>
            <a:ext cx="5791200" cy="2902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0" name="TextBox 9"/>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extLst>
      <p:ext uri="{BB962C8B-B14F-4D97-AF65-F5344CB8AC3E}">
        <p14:creationId xmlns:p14="http://schemas.microsoft.com/office/powerpoint/2010/main" val="1692421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pPr algn="l" eaLnBrk="1" hangingPunct="1"/>
            <a:r>
              <a:rPr lang="en-US" dirty="0" smtClean="0"/>
              <a:t>Contacts</a:t>
            </a:r>
          </a:p>
        </p:txBody>
      </p:sp>
      <p:sp>
        <p:nvSpPr>
          <p:cNvPr id="51204" name="Text Box 4"/>
          <p:cNvSpPr txBox="1">
            <a:spLocks noChangeArrowheads="1"/>
          </p:cNvSpPr>
          <p:nvPr/>
        </p:nvSpPr>
        <p:spPr bwMode="auto">
          <a:xfrm>
            <a:off x="0" y="1349514"/>
            <a:ext cx="8686800" cy="707886"/>
          </a:xfrm>
          <a:prstGeom prst="rect">
            <a:avLst/>
          </a:prstGeom>
          <a:noFill/>
          <a:ln w="9525">
            <a:noFill/>
            <a:miter lim="800000"/>
            <a:headEnd/>
            <a:tailEnd/>
          </a:ln>
        </p:spPr>
        <p:txBody>
          <a:bodyPr wrap="square">
            <a:spAutoFit/>
          </a:bodyPr>
          <a:lstStyle/>
          <a:p>
            <a:pPr lvl="1">
              <a:spcBef>
                <a:spcPct val="50000"/>
              </a:spcBef>
            </a:pPr>
            <a:r>
              <a:rPr lang="en-US" sz="2000" dirty="0" smtClean="0">
                <a:solidFill>
                  <a:schemeClr val="tx1">
                    <a:lumMod val="75000"/>
                    <a:lumOff val="25000"/>
                  </a:schemeClr>
                </a:solidFill>
                <a:latin typeface="Calibri" pitchFamily="34" charset="0"/>
              </a:rPr>
              <a:t>Integrated with emails and the </a:t>
            </a:r>
            <a:r>
              <a:rPr lang="en-US" sz="2000" dirty="0" err="1" smtClean="0">
                <a:solidFill>
                  <a:schemeClr val="tx1">
                    <a:lumMod val="75000"/>
                    <a:lumOff val="25000"/>
                  </a:schemeClr>
                </a:solidFill>
                <a:latin typeface="Calibri" pitchFamily="34" charset="0"/>
              </a:rPr>
              <a:t>eBulletin</a:t>
            </a:r>
            <a:r>
              <a:rPr lang="en-US" sz="2000" dirty="0" smtClean="0">
                <a:solidFill>
                  <a:schemeClr val="tx1">
                    <a:lumMod val="75000"/>
                    <a:lumOff val="25000"/>
                  </a:schemeClr>
                </a:solidFill>
                <a:latin typeface="Calibri" pitchFamily="34" charset="0"/>
              </a:rPr>
              <a:t>, setup non-member lists to track sponsors, volunteers, supporters, prospective members and more!</a:t>
            </a:r>
          </a:p>
        </p:txBody>
      </p:sp>
      <p:sp>
        <p:nvSpPr>
          <p:cNvPr id="8" name="TextBox 7"/>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0" name="TextBox 9"/>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
        <p:nvSpPr>
          <p:cNvPr id="2" name="TextBox 1"/>
          <p:cNvSpPr txBox="1"/>
          <p:nvPr/>
        </p:nvSpPr>
        <p:spPr>
          <a:xfrm>
            <a:off x="114300" y="2183517"/>
            <a:ext cx="3657600" cy="4293483"/>
          </a:xfrm>
          <a:prstGeom prst="rect">
            <a:avLst/>
          </a:prstGeom>
          <a:noFill/>
        </p:spPr>
        <p:txBody>
          <a:bodyPr wrap="square" rtlCol="0" anchor="ctr">
            <a:spAutoFit/>
          </a:bodyPr>
          <a:lstStyle/>
          <a:p>
            <a:pPr lvl="1">
              <a:spcBef>
                <a:spcPts val="600"/>
              </a:spcBef>
            </a:pPr>
            <a:r>
              <a:rPr lang="en-US" sz="2000" dirty="0">
                <a:solidFill>
                  <a:schemeClr val="tx1">
                    <a:lumMod val="75000"/>
                    <a:lumOff val="25000"/>
                  </a:schemeClr>
                </a:solidFill>
                <a:latin typeface="Calibri" pitchFamily="34" charset="0"/>
              </a:rPr>
              <a:t>Store:</a:t>
            </a:r>
          </a:p>
          <a:p>
            <a:pPr marL="800100" lvl="1" indent="-342900">
              <a:spcBef>
                <a:spcPts val="600"/>
              </a:spcBef>
              <a:buFont typeface="Arial" panose="020B0604020202020204" pitchFamily="34" charset="0"/>
              <a:buChar char="•"/>
            </a:pPr>
            <a:r>
              <a:rPr lang="en-US" dirty="0">
                <a:solidFill>
                  <a:schemeClr val="tx1">
                    <a:lumMod val="75000"/>
                    <a:lumOff val="25000"/>
                  </a:schemeClr>
                </a:solidFill>
                <a:latin typeface="Calibri" pitchFamily="34" charset="0"/>
              </a:rPr>
              <a:t>First name</a:t>
            </a:r>
          </a:p>
          <a:p>
            <a:pPr marL="800100" lvl="1" indent="-342900">
              <a:spcBef>
                <a:spcPts val="600"/>
              </a:spcBef>
              <a:buFont typeface="Arial" panose="020B0604020202020204" pitchFamily="34" charset="0"/>
              <a:buChar char="•"/>
            </a:pPr>
            <a:r>
              <a:rPr lang="en-US" dirty="0">
                <a:solidFill>
                  <a:schemeClr val="tx1">
                    <a:lumMod val="75000"/>
                    <a:lumOff val="25000"/>
                  </a:schemeClr>
                </a:solidFill>
                <a:latin typeface="Calibri" pitchFamily="34" charset="0"/>
              </a:rPr>
              <a:t>Last name</a:t>
            </a:r>
          </a:p>
          <a:p>
            <a:pPr marL="800100" lvl="1" indent="-342900">
              <a:spcBef>
                <a:spcPts val="600"/>
              </a:spcBef>
              <a:buFont typeface="Arial" panose="020B0604020202020204" pitchFamily="34" charset="0"/>
              <a:buChar char="•"/>
            </a:pPr>
            <a:r>
              <a:rPr lang="en-US" dirty="0">
                <a:solidFill>
                  <a:schemeClr val="tx1">
                    <a:lumMod val="75000"/>
                    <a:lumOff val="25000"/>
                  </a:schemeClr>
                </a:solidFill>
                <a:latin typeface="Calibri" pitchFamily="34" charset="0"/>
              </a:rPr>
              <a:t>Nickname</a:t>
            </a:r>
          </a:p>
          <a:p>
            <a:pPr marL="800100" lvl="1" indent="-342900">
              <a:spcBef>
                <a:spcPts val="600"/>
              </a:spcBef>
              <a:buFont typeface="Arial" panose="020B0604020202020204" pitchFamily="34" charset="0"/>
              <a:buChar char="•"/>
            </a:pPr>
            <a:r>
              <a:rPr lang="en-US" dirty="0">
                <a:solidFill>
                  <a:schemeClr val="tx1">
                    <a:lumMod val="75000"/>
                    <a:lumOff val="25000"/>
                  </a:schemeClr>
                </a:solidFill>
                <a:latin typeface="Calibri" pitchFamily="34" charset="0"/>
              </a:rPr>
              <a:t>Email address</a:t>
            </a:r>
          </a:p>
          <a:p>
            <a:pPr marL="800100" lvl="1" indent="-342900">
              <a:spcBef>
                <a:spcPts val="600"/>
              </a:spcBef>
              <a:buFont typeface="Arial" panose="020B0604020202020204" pitchFamily="34" charset="0"/>
              <a:buChar char="•"/>
            </a:pPr>
            <a:r>
              <a:rPr lang="en-US" dirty="0">
                <a:solidFill>
                  <a:schemeClr val="tx1">
                    <a:lumMod val="75000"/>
                    <a:lumOff val="25000"/>
                  </a:schemeClr>
                </a:solidFill>
                <a:latin typeface="Calibri" pitchFamily="34" charset="0"/>
              </a:rPr>
              <a:t>Birthday</a:t>
            </a:r>
          </a:p>
          <a:p>
            <a:pPr marL="800100" lvl="1" indent="-342900">
              <a:spcBef>
                <a:spcPts val="600"/>
              </a:spcBef>
              <a:buFont typeface="Arial" panose="020B0604020202020204" pitchFamily="34" charset="0"/>
              <a:buChar char="•"/>
            </a:pPr>
            <a:r>
              <a:rPr lang="en-US" dirty="0" smtClean="0">
                <a:solidFill>
                  <a:schemeClr val="tx1">
                    <a:lumMod val="75000"/>
                    <a:lumOff val="25000"/>
                  </a:schemeClr>
                </a:solidFill>
                <a:latin typeface="Calibri" pitchFamily="34" charset="0"/>
              </a:rPr>
              <a:t>Anniversary</a:t>
            </a:r>
          </a:p>
          <a:p>
            <a:pPr marL="800100" lvl="1" indent="-342900">
              <a:spcBef>
                <a:spcPts val="600"/>
              </a:spcBef>
              <a:buFont typeface="Arial" panose="020B0604020202020204" pitchFamily="34" charset="0"/>
              <a:buChar char="•"/>
            </a:pPr>
            <a:r>
              <a:rPr lang="en-US" dirty="0" smtClean="0">
                <a:solidFill>
                  <a:schemeClr val="tx1">
                    <a:lumMod val="75000"/>
                    <a:lumOff val="25000"/>
                  </a:schemeClr>
                </a:solidFill>
                <a:latin typeface="Calibri" pitchFamily="34" charset="0"/>
              </a:rPr>
              <a:t>Gender</a:t>
            </a:r>
          </a:p>
          <a:p>
            <a:pPr marL="800100" lvl="1" indent="-342900">
              <a:spcBef>
                <a:spcPts val="600"/>
              </a:spcBef>
              <a:buFont typeface="Arial" panose="020B0604020202020204" pitchFamily="34" charset="0"/>
              <a:buChar char="•"/>
            </a:pPr>
            <a:r>
              <a:rPr lang="en-US" dirty="0" smtClean="0">
                <a:solidFill>
                  <a:schemeClr val="tx1">
                    <a:lumMod val="75000"/>
                    <a:lumOff val="25000"/>
                  </a:schemeClr>
                </a:solidFill>
                <a:latin typeface="Calibri" pitchFamily="34" charset="0"/>
              </a:rPr>
              <a:t>Addresses</a:t>
            </a:r>
          </a:p>
          <a:p>
            <a:pPr marL="800100" lvl="1" indent="-342900">
              <a:spcBef>
                <a:spcPts val="600"/>
              </a:spcBef>
              <a:buFont typeface="Arial" panose="020B0604020202020204" pitchFamily="34" charset="0"/>
              <a:buChar char="•"/>
            </a:pPr>
            <a:r>
              <a:rPr lang="en-US" dirty="0" smtClean="0">
                <a:solidFill>
                  <a:schemeClr val="tx1">
                    <a:lumMod val="75000"/>
                    <a:lumOff val="25000"/>
                  </a:schemeClr>
                </a:solidFill>
                <a:latin typeface="Calibri" pitchFamily="34" charset="0"/>
              </a:rPr>
              <a:t>Phone numbers</a:t>
            </a:r>
          </a:p>
          <a:p>
            <a:pPr marL="800100" lvl="1" indent="-342900">
              <a:spcBef>
                <a:spcPts val="600"/>
              </a:spcBef>
              <a:buFont typeface="Arial" panose="020B0604020202020204" pitchFamily="34" charset="0"/>
              <a:buChar char="•"/>
            </a:pPr>
            <a:r>
              <a:rPr lang="en-US" dirty="0" smtClean="0">
                <a:solidFill>
                  <a:schemeClr val="tx1">
                    <a:lumMod val="75000"/>
                    <a:lumOff val="25000"/>
                  </a:schemeClr>
                </a:solidFill>
                <a:latin typeface="Calibri" pitchFamily="34" charset="0"/>
              </a:rPr>
              <a:t>And more!</a:t>
            </a:r>
          </a:p>
          <a:p>
            <a:pPr>
              <a:spcBef>
                <a:spcPts val="600"/>
              </a:spcBef>
            </a:pPr>
            <a:endParaRPr lang="en-CA" dirty="0"/>
          </a:p>
        </p:txBody>
      </p:sp>
      <p:pic>
        <p:nvPicPr>
          <p:cNvPr id="1026" name="Picture 2" descr="http://clubrunner.blob.core.windows.net/00009000998/Images/Contacts_Prof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9642" y="2327788"/>
            <a:ext cx="4319958" cy="3539612"/>
          </a:xfrm>
          <a:prstGeom prst="rect">
            <a:avLst/>
          </a:prstGeom>
          <a:ln w="12700" cap="sq">
            <a:solidFill>
              <a:schemeClr val="tx1">
                <a:lumMod val="85000"/>
                <a:lumOff val="15000"/>
              </a:schemeClr>
            </a:solidFill>
            <a:prstDash val="solid"/>
            <a:miter lim="800000"/>
          </a:ln>
          <a:effectLst/>
          <a:extLst>
            <a:ext uri="{909E8E84-426E-40DD-AFC4-6F175D3DCCD1}">
              <a14:hiddenFill xmlns:a14="http://schemas.microsoft.com/office/drawing/2010/main">
                <a:solidFill>
                  <a:srgbClr val="FFFFFF"/>
                </a:solidFill>
              </a14:hiddenFill>
            </a:ext>
          </a:extLst>
        </p:spPr>
      </p:pic>
      <p:sp>
        <p:nvSpPr>
          <p:cNvPr id="14" name="Text Box 3"/>
          <p:cNvSpPr txBox="1">
            <a:spLocks noChangeArrowheads="1"/>
          </p:cNvSpPr>
          <p:nvPr/>
        </p:nvSpPr>
        <p:spPr bwMode="auto">
          <a:xfrm>
            <a:off x="485775" y="784058"/>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Profile</a:t>
            </a:r>
            <a:endParaRPr lang="en-US" sz="2800" b="1" dirty="0">
              <a:solidFill>
                <a:schemeClr val="bg1">
                  <a:lumMod val="50000"/>
                </a:schemeClr>
              </a:solidFill>
              <a:latin typeface="Calibri" pitchFamily="34" charset="0"/>
            </a:endParaRPr>
          </a:p>
        </p:txBody>
      </p:sp>
    </p:spTree>
    <p:extLst>
      <p:ext uri="{BB962C8B-B14F-4D97-AF65-F5344CB8AC3E}">
        <p14:creationId xmlns:p14="http://schemas.microsoft.com/office/powerpoint/2010/main" val="3636070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1143000"/>
          </a:xfrm>
        </p:spPr>
        <p:txBody>
          <a:bodyPr/>
          <a:lstStyle/>
          <a:p>
            <a:pPr algn="l" eaLnBrk="1" hangingPunct="1"/>
            <a:r>
              <a:rPr lang="en-US" dirty="0" smtClean="0"/>
              <a:t>Contacts</a:t>
            </a:r>
          </a:p>
        </p:txBody>
      </p:sp>
      <p:sp>
        <p:nvSpPr>
          <p:cNvPr id="51204" name="Text Box 4"/>
          <p:cNvSpPr txBox="1">
            <a:spLocks noChangeArrowheads="1"/>
          </p:cNvSpPr>
          <p:nvPr/>
        </p:nvSpPr>
        <p:spPr bwMode="auto">
          <a:xfrm>
            <a:off x="4757468" y="1467544"/>
            <a:ext cx="3810000" cy="3785652"/>
          </a:xfrm>
          <a:prstGeom prst="rect">
            <a:avLst/>
          </a:prstGeom>
          <a:noFill/>
          <a:ln w="9525">
            <a:noFill/>
            <a:miter lim="800000"/>
            <a:headEnd/>
            <a:tailEnd/>
          </a:ln>
        </p:spPr>
        <p:txBody>
          <a:bodyPr wrap="square">
            <a:spAutoFit/>
          </a:bodyPr>
          <a:lstStyle/>
          <a:p>
            <a:pPr lvl="1">
              <a:spcBef>
                <a:spcPct val="50000"/>
              </a:spcBef>
            </a:pPr>
            <a:r>
              <a:rPr lang="en-US" sz="2000" dirty="0" smtClean="0">
                <a:solidFill>
                  <a:schemeClr val="tx1">
                    <a:lumMod val="75000"/>
                    <a:lumOff val="25000"/>
                  </a:schemeClr>
                </a:solidFill>
                <a:latin typeface="Calibri" pitchFamily="34" charset="0"/>
              </a:rPr>
              <a:t>Assign groups to manage your contacts; separate by friends, prospective members, bulletin subscribers, sponsors and more.</a:t>
            </a:r>
          </a:p>
          <a:p>
            <a:pPr lvl="1">
              <a:spcBef>
                <a:spcPct val="50000"/>
              </a:spcBef>
            </a:pPr>
            <a:r>
              <a:rPr lang="en-US" sz="2000" dirty="0" smtClean="0">
                <a:solidFill>
                  <a:schemeClr val="tx1">
                    <a:lumMod val="75000"/>
                    <a:lumOff val="25000"/>
                  </a:schemeClr>
                </a:solidFill>
                <a:latin typeface="Calibri" pitchFamily="34" charset="0"/>
              </a:rPr>
              <a:t>Segment and create different distribution lists to send customized emails and event invitations. </a:t>
            </a:r>
          </a:p>
          <a:p>
            <a:pPr lvl="1">
              <a:spcBef>
                <a:spcPct val="50000"/>
              </a:spcBef>
            </a:pPr>
            <a:r>
              <a:rPr lang="en-US" sz="2000" dirty="0" smtClean="0">
                <a:solidFill>
                  <a:schemeClr val="tx1">
                    <a:lumMod val="75000"/>
                    <a:lumOff val="25000"/>
                  </a:schemeClr>
                </a:solidFill>
                <a:latin typeface="Calibri" pitchFamily="34" charset="0"/>
              </a:rPr>
              <a:t>Import contacts in bulk &amp; even export contacts to excel!</a:t>
            </a:r>
          </a:p>
        </p:txBody>
      </p:sp>
      <p:sp>
        <p:nvSpPr>
          <p:cNvPr id="8" name="TextBox 7"/>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0" name="TextBox 9"/>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
        <p:nvSpPr>
          <p:cNvPr id="14" name="Text Box 3"/>
          <p:cNvSpPr txBox="1">
            <a:spLocks noChangeArrowheads="1"/>
          </p:cNvSpPr>
          <p:nvPr/>
        </p:nvSpPr>
        <p:spPr bwMode="auto">
          <a:xfrm>
            <a:off x="485775" y="784058"/>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List</a:t>
            </a:r>
            <a:endParaRPr lang="en-US" sz="2800" b="1" dirty="0">
              <a:solidFill>
                <a:schemeClr val="bg1">
                  <a:lumMod val="50000"/>
                </a:schemeClr>
              </a:solidFill>
              <a:latin typeface="Calibri" pitchFamily="34" charset="0"/>
            </a:endParaRPr>
          </a:p>
        </p:txBody>
      </p:sp>
      <p:pic>
        <p:nvPicPr>
          <p:cNvPr id="2050" name="Picture 2" descr="http://clubrunner.blob.core.windows.net/00009000998/Images/Contacts_GroupDon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368" y="1600200"/>
            <a:ext cx="4229100" cy="3657309"/>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127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lstStyle/>
          <a:p>
            <a:pPr algn="l"/>
            <a:r>
              <a:rPr lang="en-US" dirty="0" smtClean="0">
                <a:latin typeface="Calibri" pitchFamily="34" charset="0"/>
              </a:rPr>
              <a:t>Event Planner</a:t>
            </a:r>
          </a:p>
        </p:txBody>
      </p:sp>
      <p:sp>
        <p:nvSpPr>
          <p:cNvPr id="53252" name="Text Box 4"/>
          <p:cNvSpPr txBox="1">
            <a:spLocks noChangeArrowheads="1"/>
          </p:cNvSpPr>
          <p:nvPr/>
        </p:nvSpPr>
        <p:spPr bwMode="auto">
          <a:xfrm>
            <a:off x="457200" y="1084262"/>
            <a:ext cx="8064500" cy="1015663"/>
          </a:xfrm>
          <a:prstGeom prst="rect">
            <a:avLst/>
          </a:prstGeom>
          <a:noFill/>
          <a:ln w="9525">
            <a:noFill/>
            <a:miter lim="800000"/>
            <a:headEnd/>
            <a:tailEnd/>
          </a:ln>
        </p:spPr>
        <p:txBody>
          <a:bodyPr>
            <a:spAutoFit/>
          </a:bodyPr>
          <a:lstStyle/>
          <a:p>
            <a:pPr>
              <a:spcBef>
                <a:spcPct val="50000"/>
              </a:spcBef>
            </a:pPr>
            <a:r>
              <a:rPr lang="en-US" sz="2000" b="1" dirty="0" smtClean="0">
                <a:solidFill>
                  <a:schemeClr val="tx1">
                    <a:lumMod val="75000"/>
                    <a:lumOff val="25000"/>
                  </a:schemeClr>
                </a:solidFill>
                <a:latin typeface="Calibri" pitchFamily="34" charset="0"/>
              </a:rPr>
              <a:t>Organizing and promoting</a:t>
            </a:r>
            <a:r>
              <a:rPr lang="en-US" sz="2000" dirty="0" smtClean="0">
                <a:solidFill>
                  <a:schemeClr val="tx1">
                    <a:lumMod val="75000"/>
                    <a:lumOff val="25000"/>
                  </a:schemeClr>
                </a:solidFill>
                <a:latin typeface="Calibri" pitchFamily="34" charset="0"/>
              </a:rPr>
              <a:t> your club’s events has never been easier. A listing of upcoming events automatically appears in your </a:t>
            </a:r>
            <a:r>
              <a:rPr lang="en-US" sz="2000" dirty="0" err="1" smtClean="0">
                <a:solidFill>
                  <a:schemeClr val="tx1">
                    <a:lumMod val="75000"/>
                    <a:lumOff val="25000"/>
                  </a:schemeClr>
                </a:solidFill>
                <a:latin typeface="Calibri" pitchFamily="34" charset="0"/>
              </a:rPr>
              <a:t>eBulletin</a:t>
            </a:r>
            <a:r>
              <a:rPr lang="en-US" sz="2000" dirty="0" smtClean="0">
                <a:solidFill>
                  <a:schemeClr val="tx1">
                    <a:lumMod val="75000"/>
                    <a:lumOff val="25000"/>
                  </a:schemeClr>
                </a:solidFill>
                <a:latin typeface="Calibri" pitchFamily="34" charset="0"/>
              </a:rPr>
              <a:t> and on your website, which links back to a detailed event page. </a:t>
            </a:r>
            <a:endParaRPr lang="en-US" sz="2000" dirty="0">
              <a:solidFill>
                <a:schemeClr val="tx1">
                  <a:lumMod val="75000"/>
                  <a:lumOff val="25000"/>
                </a:schemeClr>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3946" y="2118586"/>
            <a:ext cx="2571750" cy="2339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4"/>
          <p:cNvSpPr txBox="1">
            <a:spLocks noChangeArrowheads="1"/>
          </p:cNvSpPr>
          <p:nvPr/>
        </p:nvSpPr>
        <p:spPr bwMode="auto">
          <a:xfrm>
            <a:off x="533400" y="2184737"/>
            <a:ext cx="5105400" cy="2092881"/>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Club members and non-members can register or decline for events with a simple click, no password required. </a:t>
            </a:r>
            <a:r>
              <a:rPr lang="en-US" sz="2000" dirty="0">
                <a:solidFill>
                  <a:schemeClr val="tx1">
                    <a:lumMod val="75000"/>
                    <a:lumOff val="25000"/>
                  </a:schemeClr>
                </a:solidFill>
                <a:latin typeface="Calibri" pitchFamily="34" charset="0"/>
              </a:rPr>
              <a:t>Members can register their guests, include comments and see a reminder of their events in their </a:t>
            </a:r>
            <a:r>
              <a:rPr lang="en-US" sz="2000" dirty="0" err="1">
                <a:solidFill>
                  <a:schemeClr val="tx1">
                    <a:lumMod val="75000"/>
                    <a:lumOff val="25000"/>
                  </a:schemeClr>
                </a:solidFill>
                <a:latin typeface="Calibri" pitchFamily="34" charset="0"/>
              </a:rPr>
              <a:t>eBulletin</a:t>
            </a:r>
            <a:r>
              <a:rPr lang="en-US" sz="2000" dirty="0">
                <a:solidFill>
                  <a:schemeClr val="tx1">
                    <a:lumMod val="75000"/>
                    <a:lumOff val="25000"/>
                  </a:schemeClr>
                </a:solidFill>
                <a:latin typeface="Calibri" pitchFamily="34" charset="0"/>
              </a:rPr>
              <a:t>.  </a:t>
            </a:r>
          </a:p>
          <a:p>
            <a:pPr>
              <a:spcBef>
                <a:spcPct val="50000"/>
              </a:spcBef>
            </a:pPr>
            <a:r>
              <a:rPr lang="en-US" sz="2000" dirty="0" smtClean="0">
                <a:solidFill>
                  <a:schemeClr val="tx1">
                    <a:lumMod val="75000"/>
                    <a:lumOff val="25000"/>
                  </a:schemeClr>
                </a:solidFill>
                <a:latin typeface="Calibri" pitchFamily="34" charset="0"/>
              </a:rPr>
              <a:t> </a:t>
            </a:r>
            <a:endParaRPr lang="en-US" sz="2000" dirty="0">
              <a:solidFill>
                <a:schemeClr val="tx1">
                  <a:lumMod val="75000"/>
                  <a:lumOff val="25000"/>
                </a:schemeClr>
              </a:solidFill>
              <a:latin typeface="Calibri" pitchFamily="34" charset="0"/>
            </a:endParaRPr>
          </a:p>
        </p:txBody>
      </p:sp>
      <p:sp>
        <p:nvSpPr>
          <p:cNvPr id="8" name="Text Box 4"/>
          <p:cNvSpPr txBox="1">
            <a:spLocks noChangeArrowheads="1"/>
          </p:cNvSpPr>
          <p:nvPr/>
        </p:nvSpPr>
        <p:spPr bwMode="auto">
          <a:xfrm>
            <a:off x="533400" y="3950217"/>
            <a:ext cx="5105400" cy="2092881"/>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Event chairs can print up to date attendee lists, send emails and reminders and even print name tags! Even </a:t>
            </a:r>
            <a:r>
              <a:rPr lang="en-US" sz="2000" dirty="0">
                <a:solidFill>
                  <a:schemeClr val="tx1">
                    <a:lumMod val="75000"/>
                    <a:lumOff val="25000"/>
                  </a:schemeClr>
                </a:solidFill>
                <a:latin typeface="Calibri" pitchFamily="34" charset="0"/>
              </a:rPr>
              <a:t>create online sign-up sheets to easily allow members and non-members to volunteer for tasks!</a:t>
            </a:r>
          </a:p>
          <a:p>
            <a:pPr>
              <a:spcBef>
                <a:spcPct val="50000"/>
              </a:spcBef>
            </a:pPr>
            <a:endParaRPr lang="en-US" sz="2000" dirty="0">
              <a:solidFill>
                <a:schemeClr val="tx1">
                  <a:lumMod val="75000"/>
                  <a:lumOff val="25000"/>
                </a:schemeClr>
              </a:solidFill>
              <a:latin typeface="Calibri" pitchFamily="34" charset="0"/>
            </a:endParaRPr>
          </a:p>
        </p:txBody>
      </p:sp>
      <p:sp>
        <p:nvSpPr>
          <p:cNvPr id="9" name="Rectangle 8"/>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1" name="TextBox 10"/>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43000"/>
          </a:xfrm>
        </p:spPr>
        <p:txBody>
          <a:bodyPr/>
          <a:lstStyle/>
          <a:p>
            <a:pPr algn="l" eaLnBrk="1" hangingPunct="1"/>
            <a:r>
              <a:rPr lang="en-US" dirty="0" smtClean="0">
                <a:latin typeface="Calibri" pitchFamily="34" charset="0"/>
              </a:rPr>
              <a:t>Event Planner</a:t>
            </a:r>
          </a:p>
        </p:txBody>
      </p:sp>
      <p:sp>
        <p:nvSpPr>
          <p:cNvPr id="46083" name="Text Box 3"/>
          <p:cNvSpPr txBox="1">
            <a:spLocks noChangeArrowheads="1"/>
          </p:cNvSpPr>
          <p:nvPr/>
        </p:nvSpPr>
        <p:spPr bwMode="auto">
          <a:xfrm>
            <a:off x="457199" y="838200"/>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Franklin Gothic Book" pitchFamily="34" charset="0"/>
              </a:rPr>
              <a:t>Print Name Tags</a:t>
            </a:r>
          </a:p>
        </p:txBody>
      </p:sp>
      <p:sp>
        <p:nvSpPr>
          <p:cNvPr id="63492" name="Text Box 4"/>
          <p:cNvSpPr txBox="1">
            <a:spLocks noChangeArrowheads="1"/>
          </p:cNvSpPr>
          <p:nvPr/>
        </p:nvSpPr>
        <p:spPr bwMode="auto">
          <a:xfrm>
            <a:off x="539750" y="1619250"/>
            <a:ext cx="8064500" cy="1016000"/>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Name tags are very </a:t>
            </a:r>
            <a:r>
              <a:rPr lang="en-US" sz="2000" b="1" dirty="0">
                <a:solidFill>
                  <a:schemeClr val="tx1">
                    <a:lumMod val="75000"/>
                    <a:lumOff val="25000"/>
                  </a:schemeClr>
                </a:solidFill>
                <a:latin typeface="Calibri" pitchFamily="34" charset="0"/>
              </a:rPr>
              <a:t>time-consuming</a:t>
            </a:r>
            <a:r>
              <a:rPr lang="en-US" sz="2000" dirty="0">
                <a:solidFill>
                  <a:schemeClr val="tx1">
                    <a:lumMod val="75000"/>
                    <a:lumOff val="25000"/>
                  </a:schemeClr>
                </a:solidFill>
                <a:latin typeface="Calibri" pitchFamily="34" charset="0"/>
              </a:rPr>
              <a:t> for events with a </a:t>
            </a:r>
            <a:r>
              <a:rPr lang="en-US" sz="2000" b="1" dirty="0">
                <a:solidFill>
                  <a:schemeClr val="tx1">
                    <a:lumMod val="75000"/>
                    <a:lumOff val="25000"/>
                  </a:schemeClr>
                </a:solidFill>
                <a:latin typeface="Calibri" pitchFamily="34" charset="0"/>
              </a:rPr>
              <a:t>large</a:t>
            </a:r>
            <a:r>
              <a:rPr lang="en-US" sz="2000" dirty="0">
                <a:solidFill>
                  <a:schemeClr val="tx1">
                    <a:lumMod val="75000"/>
                    <a:lumOff val="25000"/>
                  </a:schemeClr>
                </a:solidFill>
                <a:latin typeface="Calibri" pitchFamily="34" charset="0"/>
              </a:rPr>
              <a:t> number of registrations. ClubRunner takes the pain out of printing name tags by doing it for you</a:t>
            </a:r>
            <a:r>
              <a:rPr lang="en-US" sz="2000" dirty="0" smtClean="0">
                <a:solidFill>
                  <a:schemeClr val="tx1">
                    <a:lumMod val="75000"/>
                    <a:lumOff val="25000"/>
                  </a:schemeClr>
                </a:solidFill>
                <a:latin typeface="Calibri" pitchFamily="34" charset="0"/>
              </a:rPr>
              <a:t>! Create name tags for registered attendees and guests.</a:t>
            </a:r>
            <a:endParaRPr lang="en-US" sz="2000" dirty="0">
              <a:solidFill>
                <a:schemeClr val="tx1">
                  <a:lumMod val="75000"/>
                  <a:lumOff val="25000"/>
                </a:schemeClr>
              </a:solidFill>
              <a:latin typeface="Calibri" pitchFamily="34" charset="0"/>
            </a:endParaRPr>
          </a:p>
        </p:txBody>
      </p:sp>
      <p:sp>
        <p:nvSpPr>
          <p:cNvPr id="13" name="TextBox 12"/>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3738" y="2971800"/>
            <a:ext cx="5696523"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9" name="TextBox 8"/>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43000"/>
          </a:xfrm>
        </p:spPr>
        <p:txBody>
          <a:bodyPr/>
          <a:lstStyle/>
          <a:p>
            <a:pPr algn="l" eaLnBrk="1" hangingPunct="1"/>
            <a:r>
              <a:rPr lang="en-US" dirty="0" smtClean="0">
                <a:latin typeface="Calibri" pitchFamily="34" charset="0"/>
              </a:rPr>
              <a:t>Volunteers Module</a:t>
            </a:r>
          </a:p>
        </p:txBody>
      </p:sp>
      <p:sp>
        <p:nvSpPr>
          <p:cNvPr id="63492" name="Text Box 4"/>
          <p:cNvSpPr txBox="1">
            <a:spLocks noChangeArrowheads="1"/>
          </p:cNvSpPr>
          <p:nvPr/>
        </p:nvSpPr>
        <p:spPr bwMode="auto">
          <a:xfrm>
            <a:off x="457200" y="914400"/>
            <a:ext cx="8064500" cy="707886"/>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Build your signup lists for virtually any scenario where you need to coordinate people in various commitments, organized by day, task or group.</a:t>
            </a:r>
          </a:p>
        </p:txBody>
      </p:sp>
      <p:sp>
        <p:nvSpPr>
          <p:cNvPr id="13" name="TextBox 12"/>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9" name="TextBox 8"/>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
        <p:nvSpPr>
          <p:cNvPr id="2" name="TextBox 1"/>
          <p:cNvSpPr txBox="1"/>
          <p:nvPr/>
        </p:nvSpPr>
        <p:spPr>
          <a:xfrm>
            <a:off x="457200" y="2028404"/>
            <a:ext cx="3429000" cy="2862322"/>
          </a:xfrm>
          <a:prstGeom prst="rect">
            <a:avLst/>
          </a:prstGeom>
          <a:noFill/>
        </p:spPr>
        <p:txBody>
          <a:bodyPr wrap="square" rtlCol="0">
            <a:spAutoFit/>
          </a:bodyPr>
          <a:lstStyle/>
          <a:p>
            <a:r>
              <a:rPr lang="en-CA" dirty="0" smtClean="0">
                <a:solidFill>
                  <a:schemeClr val="tx1">
                    <a:lumMod val="75000"/>
                    <a:lumOff val="25000"/>
                  </a:schemeClr>
                </a:solidFill>
                <a:latin typeface="+mn-lt"/>
              </a:rPr>
              <a:t>Create detailed signup lists and further define groups, tasks and time slots.</a:t>
            </a:r>
          </a:p>
          <a:p>
            <a:endParaRPr lang="en-CA" dirty="0">
              <a:solidFill>
                <a:schemeClr val="tx1">
                  <a:lumMod val="75000"/>
                  <a:lumOff val="25000"/>
                </a:schemeClr>
              </a:solidFill>
              <a:latin typeface="+mn-lt"/>
            </a:endParaRPr>
          </a:p>
          <a:p>
            <a:r>
              <a:rPr lang="en-CA" dirty="0" smtClean="0">
                <a:solidFill>
                  <a:schemeClr val="tx1">
                    <a:lumMod val="75000"/>
                    <a:lumOff val="25000"/>
                  </a:schemeClr>
                </a:solidFill>
                <a:latin typeface="+mn-lt"/>
              </a:rPr>
              <a:t>Register members and the public to help with events.</a:t>
            </a:r>
          </a:p>
          <a:p>
            <a:endParaRPr lang="en-CA" dirty="0">
              <a:solidFill>
                <a:schemeClr val="tx1">
                  <a:lumMod val="75000"/>
                  <a:lumOff val="25000"/>
                </a:schemeClr>
              </a:solidFill>
              <a:latin typeface="+mn-lt"/>
            </a:endParaRPr>
          </a:p>
          <a:p>
            <a:r>
              <a:rPr lang="en-CA" dirty="0" smtClean="0">
                <a:solidFill>
                  <a:schemeClr val="tx1">
                    <a:lumMod val="75000"/>
                    <a:lumOff val="25000"/>
                  </a:schemeClr>
                </a:solidFill>
                <a:latin typeface="+mn-lt"/>
              </a:rPr>
              <a:t>Great for shifts, volunteers, committee signups or anything involving a schedule.</a:t>
            </a:r>
            <a:endParaRPr lang="en-CA" dirty="0">
              <a:solidFill>
                <a:schemeClr val="tx1">
                  <a:lumMod val="75000"/>
                  <a:lumOff val="25000"/>
                </a:schemeClr>
              </a:solidFill>
              <a:latin typeface="+mn-lt"/>
            </a:endParaRPr>
          </a:p>
        </p:txBody>
      </p:sp>
      <p:pic>
        <p:nvPicPr>
          <p:cNvPr id="3074" name="Picture 2" descr="http://clubrunner.blob.core.windows.net/00009000998/Images/Volunteer-Tasks.png"/>
          <p:cNvPicPr>
            <a:picLocks noChangeAspect="1" noChangeArrowheads="1"/>
          </p:cNvPicPr>
          <p:nvPr/>
        </p:nvPicPr>
        <p:blipFill rotWithShape="1">
          <a:blip r:embed="rId3">
            <a:extLst>
              <a:ext uri="{28A0092B-C50C-407E-A947-70E740481C1C}">
                <a14:useLocalDpi xmlns:a14="http://schemas.microsoft.com/office/drawing/2010/main" val="0"/>
              </a:ext>
            </a:extLst>
          </a:blip>
          <a:srcRect l="18788" t="5279" b="5299"/>
          <a:stretch/>
        </p:blipFill>
        <p:spPr bwMode="auto">
          <a:xfrm>
            <a:off x="4124103" y="2438401"/>
            <a:ext cx="4807239" cy="2504536"/>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794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8229600" cy="1143000"/>
          </a:xfrm>
        </p:spPr>
        <p:txBody>
          <a:bodyPr/>
          <a:lstStyle/>
          <a:p>
            <a:pPr algn="l" eaLnBrk="1" hangingPunct="1"/>
            <a:r>
              <a:rPr lang="en-US" dirty="0" smtClean="0">
                <a:latin typeface="Calibri" pitchFamily="34" charset="0"/>
              </a:rPr>
              <a:t> Committees Module </a:t>
            </a:r>
          </a:p>
        </p:txBody>
      </p:sp>
      <p:sp>
        <p:nvSpPr>
          <p:cNvPr id="77828" name="Text Box 4"/>
          <p:cNvSpPr txBox="1">
            <a:spLocks noChangeArrowheads="1"/>
          </p:cNvSpPr>
          <p:nvPr/>
        </p:nvSpPr>
        <p:spPr bwMode="auto">
          <a:xfrm>
            <a:off x="304800" y="1066800"/>
            <a:ext cx="8247063" cy="1015663"/>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Store your committee lists and information in a dedicated area for your club. All members, chairs and secretaries can be identified and listed and have their own directory listing.</a:t>
            </a:r>
            <a:endParaRPr lang="en-US" sz="2000" dirty="0">
              <a:solidFill>
                <a:schemeClr val="tx1">
                  <a:lumMod val="75000"/>
                  <a:lumOff val="25000"/>
                </a:schemeClr>
              </a:solidFill>
              <a:latin typeface="Calibri" pitchFamily="34" charset="0"/>
            </a:endParaRPr>
          </a:p>
        </p:txBody>
      </p:sp>
      <p:sp>
        <p:nvSpPr>
          <p:cNvPr id="10" name="TextBox 9"/>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11" name="Text Box 4"/>
          <p:cNvSpPr txBox="1">
            <a:spLocks noChangeArrowheads="1"/>
          </p:cNvSpPr>
          <p:nvPr/>
        </p:nvSpPr>
        <p:spPr bwMode="auto">
          <a:xfrm>
            <a:off x="284583" y="2514600"/>
            <a:ext cx="5072743" cy="2308324"/>
          </a:xfrm>
          <a:prstGeom prst="rect">
            <a:avLst/>
          </a:prstGeom>
          <a:noFill/>
          <a:ln w="9525">
            <a:noFill/>
            <a:miter lim="800000"/>
            <a:headEnd/>
            <a:tailEnd/>
          </a:ln>
        </p:spPr>
        <p:txBody>
          <a:bodyPr wrap="square">
            <a:spAutoFit/>
          </a:bodyPr>
          <a:lstStyle/>
          <a:p>
            <a:pPr marL="342900"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Create and view all yearly and standing committees along with corresponding chairpersons</a:t>
            </a:r>
          </a:p>
          <a:p>
            <a:pPr marL="342900"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Generate a directory listing of all members within a specified committee by year</a:t>
            </a:r>
          </a:p>
          <a:p>
            <a:pPr marL="342900"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Run reports to see member participation history, or members that are not part of any committee</a:t>
            </a:r>
            <a:endParaRPr lang="en-US" dirty="0">
              <a:solidFill>
                <a:schemeClr val="tx1">
                  <a:lumMod val="75000"/>
                  <a:lumOff val="25000"/>
                </a:schemeClr>
              </a:solidFill>
              <a:latin typeface="Calibri"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8488" b="22313"/>
          <a:stretch/>
        </p:blipFill>
        <p:spPr>
          <a:xfrm>
            <a:off x="5375987" y="1981200"/>
            <a:ext cx="3644787" cy="3194180"/>
          </a:xfrm>
          <a:prstGeom prst="rect">
            <a:avLst/>
          </a:prstGeom>
        </p:spPr>
      </p:pic>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9" name="TextBox 8"/>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8229600" cy="1143000"/>
          </a:xfrm>
        </p:spPr>
        <p:txBody>
          <a:bodyPr/>
          <a:lstStyle/>
          <a:p>
            <a:pPr algn="l" eaLnBrk="1" hangingPunct="1"/>
            <a:r>
              <a:rPr lang="en-US" dirty="0" smtClean="0">
                <a:latin typeface="Calibri" pitchFamily="34" charset="0"/>
              </a:rPr>
              <a:t> Committees Module </a:t>
            </a:r>
          </a:p>
        </p:txBody>
      </p:sp>
      <p:sp>
        <p:nvSpPr>
          <p:cNvPr id="53251" name="Text Box 3"/>
          <p:cNvSpPr txBox="1">
            <a:spLocks noChangeArrowheads="1"/>
          </p:cNvSpPr>
          <p:nvPr/>
        </p:nvSpPr>
        <p:spPr bwMode="auto">
          <a:xfrm>
            <a:off x="152400" y="838200"/>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Calibri" pitchFamily="34" charset="0"/>
              </a:rPr>
              <a:t>Committees (Enhanced Add-On)</a:t>
            </a:r>
          </a:p>
        </p:txBody>
      </p:sp>
      <p:sp>
        <p:nvSpPr>
          <p:cNvPr id="77828" name="Text Box 4"/>
          <p:cNvSpPr txBox="1">
            <a:spLocks noChangeArrowheads="1"/>
          </p:cNvSpPr>
          <p:nvPr/>
        </p:nvSpPr>
        <p:spPr bwMode="auto">
          <a:xfrm>
            <a:off x="228600" y="1401399"/>
            <a:ext cx="8247063" cy="1323439"/>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The Enhanced Committees version allows </a:t>
            </a:r>
            <a:r>
              <a:rPr lang="en-US" sz="2000" dirty="0">
                <a:solidFill>
                  <a:schemeClr val="tx1">
                    <a:lumMod val="75000"/>
                    <a:lumOff val="25000"/>
                  </a:schemeClr>
                </a:solidFill>
                <a:latin typeface="Calibri" pitchFamily="34" charset="0"/>
              </a:rPr>
              <a:t>you to </a:t>
            </a:r>
            <a:r>
              <a:rPr lang="en-US" sz="2000" dirty="0" smtClean="0">
                <a:solidFill>
                  <a:schemeClr val="tx1">
                    <a:lumMod val="75000"/>
                    <a:lumOff val="25000"/>
                  </a:schemeClr>
                </a:solidFill>
                <a:latin typeface="Calibri" pitchFamily="34" charset="0"/>
              </a:rPr>
              <a:t>foster communication within your committees, by allowing your members to share documents privately. Email members of your committee of sub-committee to keep all communication in one place.</a:t>
            </a:r>
            <a:endParaRPr lang="en-US" sz="2000" dirty="0">
              <a:solidFill>
                <a:schemeClr val="tx1">
                  <a:lumMod val="75000"/>
                  <a:lumOff val="25000"/>
                </a:schemeClr>
              </a:solidFill>
              <a:latin typeface="Calibri" pitchFamily="34" charset="0"/>
            </a:endParaRPr>
          </a:p>
        </p:txBody>
      </p:sp>
      <p:sp>
        <p:nvSpPr>
          <p:cNvPr id="10" name="TextBox 9"/>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11" name="Text Box 4"/>
          <p:cNvSpPr txBox="1">
            <a:spLocks noChangeArrowheads="1"/>
          </p:cNvSpPr>
          <p:nvPr/>
        </p:nvSpPr>
        <p:spPr bwMode="auto">
          <a:xfrm>
            <a:off x="263120" y="3046445"/>
            <a:ext cx="4086208" cy="2585323"/>
          </a:xfrm>
          <a:prstGeom prst="rect">
            <a:avLst/>
          </a:prstGeom>
          <a:noFill/>
          <a:ln w="9525">
            <a:noFill/>
            <a:miter lim="800000"/>
            <a:headEnd/>
            <a:tailEnd/>
          </a:ln>
        </p:spPr>
        <p:txBody>
          <a:bodyPr wrap="square">
            <a:spAutoFit/>
          </a:bodyPr>
          <a:lstStyle/>
          <a:p>
            <a:pPr marL="342900"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Post documents ands set their security levels to be visible by committee members only</a:t>
            </a:r>
          </a:p>
          <a:p>
            <a:pPr marL="342900"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Create and send targeted emails to committee and sub-committee members</a:t>
            </a:r>
          </a:p>
          <a:p>
            <a:pPr marL="342900" indent="-342900">
              <a:spcBef>
                <a:spcPct val="50000"/>
              </a:spcBef>
              <a:buFont typeface="Arial" pitchFamily="34" charset="0"/>
              <a:buChar char="•"/>
            </a:pPr>
            <a:r>
              <a:rPr lang="en-US" dirty="0" smtClean="0">
                <a:solidFill>
                  <a:schemeClr val="tx1">
                    <a:lumMod val="75000"/>
                    <a:lumOff val="25000"/>
                  </a:schemeClr>
                </a:solidFill>
                <a:latin typeface="Calibri" pitchFamily="34" charset="0"/>
              </a:rPr>
              <a:t>Create multiple levels of sub-committees</a:t>
            </a:r>
            <a:endParaRPr lang="en-US" dirty="0">
              <a:solidFill>
                <a:schemeClr val="tx1">
                  <a:lumMod val="75000"/>
                  <a:lumOff val="25000"/>
                </a:schemeClr>
              </a:solidFill>
              <a:latin typeface="Calibri"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751"/>
          <a:stretch/>
        </p:blipFill>
        <p:spPr>
          <a:xfrm>
            <a:off x="4689882" y="3998238"/>
            <a:ext cx="4377918" cy="2169297"/>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3674" b="4853"/>
          <a:stretch/>
        </p:blipFill>
        <p:spPr>
          <a:xfrm>
            <a:off x="4581331" y="2362200"/>
            <a:ext cx="4404049" cy="1556657"/>
          </a:xfrm>
          <a:prstGeom prst="rect">
            <a:avLst/>
          </a:prstGeom>
        </p:spPr>
      </p:pic>
      <p:sp>
        <p:nvSpPr>
          <p:cNvPr id="9" name="Rectangle 8"/>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3" name="TextBox 12"/>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457200" y="5083453"/>
            <a:ext cx="2286000" cy="956549"/>
          </a:xfrm>
          <a:prstGeom prst="round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smtClean="0">
                <a:solidFill>
                  <a:schemeClr val="tx1">
                    <a:lumMod val="75000"/>
                    <a:lumOff val="25000"/>
                  </a:schemeClr>
                </a:solidFill>
              </a:rPr>
              <a:t>Larger Clubs: Add the optional Barcode Scanner module for convenience.</a:t>
            </a:r>
            <a:r>
              <a:rPr lang="en-CA" dirty="0" smtClean="0"/>
              <a:t> </a:t>
            </a:r>
            <a:endParaRPr lang="en-CA" dirty="0"/>
          </a:p>
        </p:txBody>
      </p:sp>
      <p:sp>
        <p:nvSpPr>
          <p:cNvPr id="45058" name="Rectangle 2"/>
          <p:cNvSpPr>
            <a:spLocks noGrp="1" noChangeArrowheads="1"/>
          </p:cNvSpPr>
          <p:nvPr>
            <p:ph type="title"/>
          </p:nvPr>
        </p:nvSpPr>
        <p:spPr>
          <a:xfrm>
            <a:off x="0" y="0"/>
            <a:ext cx="6300787" cy="914400"/>
          </a:xfrm>
        </p:spPr>
        <p:txBody>
          <a:bodyPr/>
          <a:lstStyle/>
          <a:p>
            <a:pPr algn="l"/>
            <a:r>
              <a:rPr lang="en-US" dirty="0" smtClean="0">
                <a:latin typeface="Calibri" pitchFamily="34" charset="0"/>
              </a:rPr>
              <a:t> Attendance Manager</a:t>
            </a:r>
          </a:p>
        </p:txBody>
      </p:sp>
      <p:sp>
        <p:nvSpPr>
          <p:cNvPr id="79876" name="Text Box 4"/>
          <p:cNvSpPr txBox="1">
            <a:spLocks noChangeArrowheads="1"/>
          </p:cNvSpPr>
          <p:nvPr/>
        </p:nvSpPr>
        <p:spPr bwMode="auto">
          <a:xfrm>
            <a:off x="304800" y="990600"/>
            <a:ext cx="8064500" cy="2554545"/>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Keeping track of members’ attendance is quick and easy. Just add the meeting, then check off those who attended.</a:t>
            </a:r>
          </a:p>
          <a:p>
            <a:pPr>
              <a:spcBef>
                <a:spcPct val="50000"/>
              </a:spcBef>
            </a:pPr>
            <a:r>
              <a:rPr lang="en-US" sz="2000" dirty="0" smtClean="0">
                <a:solidFill>
                  <a:schemeClr val="tx1">
                    <a:lumMod val="75000"/>
                    <a:lumOff val="25000"/>
                  </a:schemeClr>
                </a:solidFill>
                <a:latin typeface="Calibri" pitchFamily="34" charset="0"/>
              </a:rPr>
              <a:t>Various reports such as Year-to-Date, Semi-Annual and Month-End percentages do all the calculations for you, including handling </a:t>
            </a:r>
            <a:r>
              <a:rPr lang="en-US" sz="2000" b="1" dirty="0" smtClean="0">
                <a:solidFill>
                  <a:schemeClr val="tx1">
                    <a:lumMod val="75000"/>
                    <a:lumOff val="25000"/>
                  </a:schemeClr>
                </a:solidFill>
                <a:latin typeface="Calibri" pitchFamily="34" charset="0"/>
              </a:rPr>
              <a:t>make-ups</a:t>
            </a:r>
            <a:r>
              <a:rPr lang="en-US" sz="2000" dirty="0" smtClean="0">
                <a:solidFill>
                  <a:schemeClr val="tx1">
                    <a:lumMod val="75000"/>
                    <a:lumOff val="25000"/>
                  </a:schemeClr>
                </a:solidFill>
                <a:latin typeface="Calibri" pitchFamily="34" charset="0"/>
              </a:rPr>
              <a:t>, </a:t>
            </a:r>
            <a:r>
              <a:rPr lang="en-US" sz="2000" b="1" dirty="0" smtClean="0">
                <a:solidFill>
                  <a:schemeClr val="tx1">
                    <a:lumMod val="75000"/>
                    <a:lumOff val="25000"/>
                  </a:schemeClr>
                </a:solidFill>
                <a:latin typeface="Calibri" pitchFamily="34" charset="0"/>
              </a:rPr>
              <a:t>leaves of absence</a:t>
            </a:r>
            <a:r>
              <a:rPr lang="en-US" sz="2000" dirty="0" smtClean="0">
                <a:solidFill>
                  <a:schemeClr val="tx1">
                    <a:lumMod val="75000"/>
                    <a:lumOff val="25000"/>
                  </a:schemeClr>
                </a:solidFill>
                <a:latin typeface="Calibri" pitchFamily="34" charset="0"/>
              </a:rPr>
              <a:t> and </a:t>
            </a:r>
            <a:r>
              <a:rPr lang="en-US" sz="2000" b="1" dirty="0" smtClean="0">
                <a:solidFill>
                  <a:schemeClr val="tx1">
                    <a:lumMod val="75000"/>
                    <a:lumOff val="25000"/>
                  </a:schemeClr>
                </a:solidFill>
                <a:latin typeface="Calibri" pitchFamily="34" charset="0"/>
              </a:rPr>
              <a:t>exemptions</a:t>
            </a:r>
            <a:r>
              <a:rPr lang="en-US" sz="2000" dirty="0" smtClean="0">
                <a:solidFill>
                  <a:schemeClr val="tx1">
                    <a:lumMod val="75000"/>
                    <a:lumOff val="25000"/>
                  </a:schemeClr>
                </a:solidFill>
                <a:latin typeface="Calibri" pitchFamily="34" charset="0"/>
              </a:rPr>
              <a:t>. </a:t>
            </a:r>
            <a:endParaRPr lang="en-US" sz="2000" dirty="0">
              <a:solidFill>
                <a:schemeClr val="tx1">
                  <a:lumMod val="75000"/>
                  <a:lumOff val="25000"/>
                </a:schemeClr>
              </a:solidFill>
              <a:latin typeface="Calibri" pitchFamily="34" charset="0"/>
            </a:endParaRPr>
          </a:p>
          <a:p>
            <a:pPr>
              <a:spcBef>
                <a:spcPct val="50000"/>
              </a:spcBef>
            </a:pPr>
            <a:r>
              <a:rPr lang="en-US" sz="2000" b="1" dirty="0" smtClean="0">
                <a:solidFill>
                  <a:schemeClr val="tx1">
                    <a:lumMod val="75000"/>
                    <a:lumOff val="25000"/>
                  </a:schemeClr>
                </a:solidFill>
                <a:latin typeface="Calibri" pitchFamily="34" charset="0"/>
              </a:rPr>
              <a:t>Don’t have Internet access at your meeting venue? </a:t>
            </a:r>
            <a:r>
              <a:rPr lang="en-US" sz="2000" dirty="0" smtClean="0">
                <a:solidFill>
                  <a:schemeClr val="tx1">
                    <a:lumMod val="75000"/>
                    <a:lumOff val="25000"/>
                  </a:schemeClr>
                </a:solidFill>
                <a:latin typeface="Calibri" pitchFamily="34" charset="0"/>
              </a:rPr>
              <a:t>Printable attendance sheets make it easy to record each meeting’s attendees. </a:t>
            </a:r>
            <a:endParaRPr lang="en-US" sz="2000" dirty="0">
              <a:solidFill>
                <a:schemeClr val="tx1">
                  <a:lumMod val="75000"/>
                  <a:lumOff val="25000"/>
                </a:schemeClr>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3505198"/>
            <a:ext cx="4495800" cy="2470665"/>
          </a:xfrm>
          <a:prstGeom prst="rect">
            <a:avLst/>
          </a:prstGeom>
        </p:spPr>
      </p:pic>
      <p:sp>
        <p:nvSpPr>
          <p:cNvPr id="7" name="Text Box 4"/>
          <p:cNvSpPr txBox="1">
            <a:spLocks noChangeArrowheads="1"/>
          </p:cNvSpPr>
          <p:nvPr/>
        </p:nvSpPr>
        <p:spPr bwMode="auto">
          <a:xfrm rot="10800000" flipV="1">
            <a:off x="5105399" y="5876540"/>
            <a:ext cx="1981200" cy="261610"/>
          </a:xfrm>
          <a:prstGeom prst="rect">
            <a:avLst/>
          </a:prstGeom>
          <a:noFill/>
          <a:ln w="9525">
            <a:noFill/>
            <a:miter lim="800000"/>
            <a:headEnd/>
            <a:tailEnd/>
          </a:ln>
        </p:spPr>
        <p:txBody>
          <a:bodyPr wrap="square">
            <a:spAutoFit/>
          </a:bodyPr>
          <a:lstStyle/>
          <a:p>
            <a:pPr>
              <a:spcBef>
                <a:spcPct val="50000"/>
              </a:spcBef>
            </a:pPr>
            <a:r>
              <a:rPr lang="en-US" sz="1100" dirty="0" smtClean="0">
                <a:solidFill>
                  <a:schemeClr val="tx1">
                    <a:lumMod val="75000"/>
                    <a:lumOff val="25000"/>
                  </a:schemeClr>
                </a:solidFill>
                <a:latin typeface="Calibri" pitchFamily="34" charset="0"/>
              </a:rPr>
              <a:t>Detailed Attendance Report</a:t>
            </a:r>
            <a:endParaRPr lang="en-US" sz="1100" dirty="0">
              <a:solidFill>
                <a:schemeClr val="tx1">
                  <a:lumMod val="75000"/>
                  <a:lumOff val="25000"/>
                </a:schemeClr>
              </a:solidFill>
              <a:latin typeface="Calibri" pitchFamily="34" charset="0"/>
            </a:endParaRPr>
          </a:p>
        </p:txBody>
      </p:sp>
      <p:sp>
        <p:nvSpPr>
          <p:cNvPr id="8" name="Text Box 4"/>
          <p:cNvSpPr txBox="1">
            <a:spLocks noChangeArrowheads="1"/>
          </p:cNvSpPr>
          <p:nvPr/>
        </p:nvSpPr>
        <p:spPr bwMode="auto">
          <a:xfrm>
            <a:off x="318796" y="3724867"/>
            <a:ext cx="3962400" cy="1015663"/>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Monthly attendance statistics are created automatically and can easily be sent to your District.</a:t>
            </a:r>
            <a:endParaRPr lang="en-US" sz="2000" dirty="0">
              <a:solidFill>
                <a:schemeClr val="tx1">
                  <a:lumMod val="75000"/>
                  <a:lumOff val="25000"/>
                </a:schemeClr>
              </a:solidFill>
              <a:latin typeface="Calibri" pitchFamily="34" charset="0"/>
            </a:endParaRPr>
          </a:p>
        </p:txBody>
      </p:sp>
      <p:sp>
        <p:nvSpPr>
          <p:cNvPr id="9" name="Rectangle 8"/>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1" name="TextBox 10"/>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pPr algn="l"/>
            <a:r>
              <a:rPr lang="en-CA" dirty="0" smtClean="0"/>
              <a:t>Database Integration with RI</a:t>
            </a:r>
            <a:endParaRPr lang="en-CA" dirty="0"/>
          </a:p>
        </p:txBody>
      </p:sp>
      <p:sp>
        <p:nvSpPr>
          <p:cNvPr id="3" name="Content Placeholder 2"/>
          <p:cNvSpPr>
            <a:spLocks noGrp="1"/>
          </p:cNvSpPr>
          <p:nvPr>
            <p:ph idx="1"/>
          </p:nvPr>
        </p:nvSpPr>
        <p:spPr>
          <a:xfrm>
            <a:off x="457200" y="1174196"/>
            <a:ext cx="8229600" cy="4525963"/>
          </a:xfrm>
        </p:spPr>
        <p:txBody>
          <a:bodyPr/>
          <a:lstStyle/>
          <a:p>
            <a:pPr marL="0" indent="0">
              <a:buNone/>
            </a:pPr>
            <a:r>
              <a:rPr lang="en-CA" sz="2000" b="0" dirty="0" smtClean="0">
                <a:solidFill>
                  <a:schemeClr val="tx1">
                    <a:lumMod val="75000"/>
                    <a:lumOff val="25000"/>
                  </a:schemeClr>
                </a:solidFill>
              </a:rPr>
              <a:t>ClubRunner is the </a:t>
            </a:r>
            <a:r>
              <a:rPr lang="en-CA" sz="2000" dirty="0" smtClean="0">
                <a:solidFill>
                  <a:schemeClr val="tx1">
                    <a:lumMod val="75000"/>
                    <a:lumOff val="25000"/>
                  </a:schemeClr>
                </a:solidFill>
              </a:rPr>
              <a:t>first</a:t>
            </a:r>
            <a:r>
              <a:rPr lang="en-CA" sz="2000" b="0" dirty="0" smtClean="0">
                <a:solidFill>
                  <a:schemeClr val="tx1">
                    <a:lumMod val="75000"/>
                    <a:lumOff val="25000"/>
                  </a:schemeClr>
                </a:solidFill>
              </a:rPr>
              <a:t> vendor to have </a:t>
            </a:r>
            <a:r>
              <a:rPr lang="en-CA" sz="2000" dirty="0" smtClean="0">
                <a:solidFill>
                  <a:schemeClr val="tx1">
                    <a:lumMod val="75000"/>
                    <a:lumOff val="25000"/>
                  </a:schemeClr>
                </a:solidFill>
              </a:rPr>
              <a:t>fully integrated</a:t>
            </a:r>
            <a:r>
              <a:rPr lang="en-CA" sz="2000" b="0" dirty="0" smtClean="0">
                <a:solidFill>
                  <a:schemeClr val="tx1">
                    <a:lumMod val="75000"/>
                    <a:lumOff val="25000"/>
                  </a:schemeClr>
                </a:solidFill>
              </a:rPr>
              <a:t> its database with RI and is the leader in terms of the number of fields integrated.</a:t>
            </a:r>
          </a:p>
          <a:p>
            <a:pPr marL="0" indent="0">
              <a:buNone/>
            </a:pPr>
            <a:r>
              <a:rPr lang="en-CA" sz="2000" b="0" dirty="0" smtClean="0">
                <a:solidFill>
                  <a:schemeClr val="tx1">
                    <a:lumMod val="75000"/>
                    <a:lumOff val="25000"/>
                  </a:schemeClr>
                </a:solidFill>
              </a:rPr>
              <a:t/>
            </a:r>
            <a:br>
              <a:rPr lang="en-CA" sz="2000" b="0" dirty="0" smtClean="0">
                <a:solidFill>
                  <a:schemeClr val="tx1">
                    <a:lumMod val="75000"/>
                    <a:lumOff val="25000"/>
                  </a:schemeClr>
                </a:solidFill>
              </a:rPr>
            </a:br>
            <a:r>
              <a:rPr lang="en-CA" sz="2000" b="0" dirty="0" smtClean="0">
                <a:solidFill>
                  <a:schemeClr val="tx1">
                    <a:lumMod val="75000"/>
                    <a:lumOff val="25000"/>
                  </a:schemeClr>
                </a:solidFill>
              </a:rPr>
              <a:t>The RI Integration feature syncs:</a:t>
            </a:r>
          </a:p>
          <a:p>
            <a:pPr lvl="1">
              <a:buFont typeface="Arial" pitchFamily="34" charset="0"/>
              <a:buChar char="•"/>
            </a:pPr>
            <a:r>
              <a:rPr lang="en-CA" sz="2000" dirty="0" smtClean="0">
                <a:solidFill>
                  <a:schemeClr val="tx1">
                    <a:lumMod val="75000"/>
                    <a:lumOff val="25000"/>
                  </a:schemeClr>
                </a:solidFill>
              </a:rPr>
              <a:t>Member Information</a:t>
            </a:r>
          </a:p>
          <a:p>
            <a:pPr lvl="1">
              <a:buFont typeface="Arial" pitchFamily="34" charset="0"/>
              <a:buChar char="•"/>
            </a:pPr>
            <a:r>
              <a:rPr lang="en-CA" sz="2000" b="0" dirty="0" smtClean="0">
                <a:solidFill>
                  <a:schemeClr val="tx1">
                    <a:lumMod val="75000"/>
                    <a:lumOff val="25000"/>
                  </a:schemeClr>
                </a:solidFill>
              </a:rPr>
              <a:t>Member Terminations</a:t>
            </a:r>
          </a:p>
          <a:p>
            <a:pPr lvl="1">
              <a:buFont typeface="Arial" pitchFamily="34" charset="0"/>
              <a:buChar char="•"/>
            </a:pPr>
            <a:r>
              <a:rPr lang="en-CA" sz="2000" dirty="0" smtClean="0">
                <a:solidFill>
                  <a:schemeClr val="tx1">
                    <a:lumMod val="75000"/>
                    <a:lumOff val="25000"/>
                  </a:schemeClr>
                </a:solidFill>
              </a:rPr>
              <a:t>Club Officers and Executive Information</a:t>
            </a:r>
            <a:endParaRPr lang="en-CA" sz="2000" b="0" dirty="0" smtClean="0">
              <a:solidFill>
                <a:schemeClr val="tx1">
                  <a:lumMod val="75000"/>
                  <a:lumOff val="25000"/>
                </a:schemeClr>
              </a:solidFill>
            </a:endParaRPr>
          </a:p>
          <a:p>
            <a:pPr lvl="1">
              <a:buFont typeface="Arial" pitchFamily="34" charset="0"/>
              <a:buChar char="•"/>
            </a:pPr>
            <a:r>
              <a:rPr lang="en-CA" sz="2000" dirty="0" smtClean="0">
                <a:solidFill>
                  <a:schemeClr val="tx1">
                    <a:lumMod val="75000"/>
                    <a:lumOff val="25000"/>
                  </a:schemeClr>
                </a:solidFill>
              </a:rPr>
              <a:t>Club Information</a:t>
            </a:r>
          </a:p>
          <a:p>
            <a:pPr marL="0" indent="0">
              <a:buNone/>
            </a:pPr>
            <a:endParaRPr lang="en-CA" sz="2000" b="0" dirty="0">
              <a:solidFill>
                <a:schemeClr val="tx1">
                  <a:lumMod val="75000"/>
                  <a:lumOff val="25000"/>
                </a:schemeClr>
              </a:solidFill>
            </a:endParaRPr>
          </a:p>
          <a:p>
            <a:pPr marL="0" indent="0">
              <a:buNone/>
            </a:pPr>
            <a:r>
              <a:rPr lang="en-CA" sz="2000" b="0" dirty="0" smtClean="0">
                <a:solidFill>
                  <a:schemeClr val="tx1">
                    <a:lumMod val="75000"/>
                    <a:lumOff val="25000"/>
                  </a:schemeClr>
                </a:solidFill>
              </a:rPr>
              <a:t>With the RI Integration feature, you will eliminate countless hours of duplicate data entry, reduce instances of human error, eliminate the need to manually process and send semi-annual reports and instantly update member information at RI’s end.</a:t>
            </a:r>
            <a:endParaRPr lang="en-CA" sz="1800" b="0"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799" y="1981200"/>
            <a:ext cx="2207901" cy="2149956"/>
          </a:xfrm>
          <a:prstGeom prst="rect">
            <a:avLst/>
          </a:prstGeom>
        </p:spPr>
      </p:pic>
      <p:sp>
        <p:nvSpPr>
          <p:cNvPr id="5" name="TextBox 4"/>
          <p:cNvSpPr txBox="1"/>
          <p:nvPr/>
        </p:nvSpPr>
        <p:spPr>
          <a:xfrm>
            <a:off x="5591175" y="6400800"/>
            <a:ext cx="3578225" cy="615553"/>
          </a:xfrm>
          <a:prstGeom prst="rect">
            <a:avLst/>
          </a:prstGeom>
          <a:noFill/>
        </p:spPr>
        <p:txBody>
          <a:bodyPr wrap="square" rtlCol="0">
            <a:spAutoFit/>
          </a:bodyPr>
          <a:lstStyle/>
          <a:p>
            <a:pPr marL="0" lvl="8" fontAlgn="base">
              <a:spcBef>
                <a:spcPct val="0"/>
              </a:spcBef>
              <a:spcAft>
                <a:spcPct val="0"/>
              </a:spcAft>
            </a:pPr>
            <a:r>
              <a:rPr lang="en-CA" sz="1600" dirty="0">
                <a:solidFill>
                  <a:schemeClr val="bg1"/>
                </a:solidFill>
              </a:rPr>
              <a:t>http://</a:t>
            </a:r>
            <a:r>
              <a:rPr lang="en-CA" sz="1600" dirty="0" smtClean="0">
                <a:solidFill>
                  <a:schemeClr val="bg1"/>
                </a:solidFill>
              </a:rPr>
              <a:t>web.clubrunner.ca/ri-integration </a:t>
            </a:r>
            <a:endParaRPr lang="en-CA" sz="1600" dirty="0">
              <a:solidFill>
                <a:schemeClr val="bg1"/>
              </a:solidFill>
            </a:endParaRPr>
          </a:p>
          <a:p>
            <a:endParaRPr lang="en-CA" dirty="0"/>
          </a:p>
        </p:txBody>
      </p:sp>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9" name="TextBox 8"/>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extLst>
      <p:ext uri="{BB962C8B-B14F-4D97-AF65-F5344CB8AC3E}">
        <p14:creationId xmlns:p14="http://schemas.microsoft.com/office/powerpoint/2010/main" val="3302568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dirty="0" smtClean="0"/>
              <a:t> </a:t>
            </a:r>
          </a:p>
        </p:txBody>
      </p:sp>
      <p:sp>
        <p:nvSpPr>
          <p:cNvPr id="5" name="Content Placeholder 4"/>
          <p:cNvSpPr>
            <a:spLocks noGrp="1"/>
          </p:cNvSpPr>
          <p:nvPr>
            <p:ph idx="1"/>
          </p:nvPr>
        </p:nvSpPr>
        <p:spPr>
          <a:xfrm>
            <a:off x="408992" y="1306286"/>
            <a:ext cx="8229600" cy="4525963"/>
          </a:xfrm>
        </p:spPr>
        <p:txBody>
          <a:bodyPr/>
          <a:lstStyle/>
          <a:p>
            <a:pPr>
              <a:spcBef>
                <a:spcPct val="50000"/>
              </a:spcBef>
            </a:pPr>
            <a:r>
              <a:rPr lang="en-US" sz="2000" b="0" dirty="0" smtClean="0">
                <a:solidFill>
                  <a:schemeClr val="tx1">
                    <a:lumMod val="75000"/>
                    <a:lumOff val="25000"/>
                  </a:schemeClr>
                </a:solidFill>
                <a:latin typeface="Calibri" pitchFamily="34" charset="0"/>
              </a:rPr>
              <a:t>Superior communication features</a:t>
            </a:r>
          </a:p>
          <a:p>
            <a:pPr>
              <a:spcBef>
                <a:spcPct val="50000"/>
              </a:spcBef>
            </a:pPr>
            <a:r>
              <a:rPr lang="en-US" sz="2000" b="0" dirty="0" smtClean="0">
                <a:solidFill>
                  <a:schemeClr val="tx1">
                    <a:lumMod val="75000"/>
                    <a:lumOff val="25000"/>
                  </a:schemeClr>
                </a:solidFill>
                <a:latin typeface="Calibri" pitchFamily="34" charset="0"/>
              </a:rPr>
              <a:t>No need to know any technical language</a:t>
            </a:r>
          </a:p>
          <a:p>
            <a:pPr>
              <a:spcBef>
                <a:spcPct val="50000"/>
              </a:spcBef>
            </a:pPr>
            <a:r>
              <a:rPr lang="en-US" sz="2000" b="0" dirty="0" smtClean="0">
                <a:solidFill>
                  <a:schemeClr val="tx1">
                    <a:lumMod val="75000"/>
                    <a:lumOff val="25000"/>
                  </a:schemeClr>
                </a:solidFill>
                <a:latin typeface="Calibri" pitchFamily="34" charset="0"/>
              </a:rPr>
              <a:t>Effective club image &amp; improved public relations with professional       website themes and layout options</a:t>
            </a:r>
          </a:p>
          <a:p>
            <a:pPr>
              <a:spcBef>
                <a:spcPct val="50000"/>
              </a:spcBef>
            </a:pPr>
            <a:r>
              <a:rPr lang="en-US" sz="2000" b="0" dirty="0" smtClean="0">
                <a:solidFill>
                  <a:schemeClr val="tx1">
                    <a:lumMod val="75000"/>
                    <a:lumOff val="25000"/>
                  </a:schemeClr>
                </a:solidFill>
                <a:latin typeface="Calibri" pitchFamily="34" charset="0"/>
              </a:rPr>
              <a:t>Stronger membership growth and retention </a:t>
            </a:r>
          </a:p>
          <a:p>
            <a:pPr>
              <a:spcBef>
                <a:spcPct val="50000"/>
              </a:spcBef>
            </a:pPr>
            <a:r>
              <a:rPr lang="en-US" sz="2000" b="0" dirty="0" smtClean="0">
                <a:solidFill>
                  <a:schemeClr val="tx1">
                    <a:lumMod val="75000"/>
                    <a:lumOff val="25000"/>
                  </a:schemeClr>
                </a:solidFill>
                <a:latin typeface="Calibri" pitchFamily="34" charset="0"/>
              </a:rPr>
              <a:t>Centralized club reporting and administration</a:t>
            </a:r>
          </a:p>
          <a:p>
            <a:pPr>
              <a:spcBef>
                <a:spcPct val="50000"/>
              </a:spcBef>
            </a:pPr>
            <a:r>
              <a:rPr lang="en-US" sz="2000" b="0" dirty="0" smtClean="0">
                <a:solidFill>
                  <a:schemeClr val="tx1">
                    <a:lumMod val="75000"/>
                    <a:lumOff val="25000"/>
                  </a:schemeClr>
                </a:solidFill>
                <a:latin typeface="Calibri" pitchFamily="34" charset="0"/>
              </a:rPr>
              <a:t>Better handling of events and volunteers</a:t>
            </a:r>
          </a:p>
          <a:p>
            <a:pPr>
              <a:spcBef>
                <a:spcPct val="50000"/>
              </a:spcBef>
            </a:pPr>
            <a:r>
              <a:rPr lang="en-US" sz="2000" b="0" dirty="0" smtClean="0">
                <a:solidFill>
                  <a:schemeClr val="tx1">
                    <a:lumMod val="75000"/>
                    <a:lumOff val="25000"/>
                  </a:schemeClr>
                </a:solidFill>
                <a:latin typeface="Calibri" pitchFamily="34" charset="0"/>
              </a:rPr>
              <a:t>Efficient and easy management of committees</a:t>
            </a:r>
          </a:p>
          <a:p>
            <a:pPr>
              <a:spcBef>
                <a:spcPct val="50000"/>
              </a:spcBef>
            </a:pPr>
            <a:r>
              <a:rPr lang="en-US" sz="2000" b="0" dirty="0" smtClean="0">
                <a:solidFill>
                  <a:schemeClr val="tx1">
                    <a:lumMod val="75000"/>
                    <a:lumOff val="25000"/>
                  </a:schemeClr>
                </a:solidFill>
                <a:latin typeface="Calibri" pitchFamily="34" charset="0"/>
              </a:rPr>
              <a:t>Increased data security </a:t>
            </a:r>
          </a:p>
          <a:p>
            <a:pPr>
              <a:spcBef>
                <a:spcPct val="50000"/>
              </a:spcBef>
            </a:pPr>
            <a:r>
              <a:rPr lang="en-US" sz="2000" b="0" dirty="0" smtClean="0">
                <a:solidFill>
                  <a:schemeClr val="tx1">
                    <a:lumMod val="75000"/>
                    <a:lumOff val="25000"/>
                  </a:schemeClr>
                </a:solidFill>
                <a:latin typeface="Calibri" pitchFamily="34" charset="0"/>
              </a:rPr>
              <a:t>Automatic transfer of information between districts and other clubs </a:t>
            </a:r>
          </a:p>
          <a:p>
            <a:endParaRPr lang="en-US" sz="4000" b="0" dirty="0">
              <a:solidFill>
                <a:schemeClr val="tx1">
                  <a:lumMod val="75000"/>
                  <a:lumOff val="25000"/>
                </a:schemeClr>
              </a:solidFill>
            </a:endParaRPr>
          </a:p>
        </p:txBody>
      </p:sp>
      <p:sp>
        <p:nvSpPr>
          <p:cNvPr id="18435" name="Text Box 3"/>
          <p:cNvSpPr txBox="1">
            <a:spLocks noChangeArrowheads="1"/>
          </p:cNvSpPr>
          <p:nvPr/>
        </p:nvSpPr>
        <p:spPr bwMode="auto">
          <a:xfrm>
            <a:off x="381000" y="304800"/>
            <a:ext cx="8353425" cy="707886"/>
          </a:xfrm>
          <a:prstGeom prst="rect">
            <a:avLst/>
          </a:prstGeom>
          <a:noFill/>
          <a:ln w="9525">
            <a:noFill/>
            <a:miter lim="800000"/>
            <a:headEnd/>
            <a:tailEnd/>
          </a:ln>
        </p:spPr>
        <p:txBody>
          <a:bodyPr>
            <a:spAutoFit/>
          </a:bodyPr>
          <a:lstStyle/>
          <a:p>
            <a:pPr>
              <a:spcBef>
                <a:spcPct val="50000"/>
              </a:spcBef>
            </a:pPr>
            <a:r>
              <a:rPr lang="en-US" sz="4000" b="1" dirty="0" smtClean="0">
                <a:solidFill>
                  <a:srgbClr val="00B0F0"/>
                </a:solidFill>
                <a:latin typeface="Calibri" pitchFamily="34" charset="0"/>
              </a:rPr>
              <a:t>Key </a:t>
            </a:r>
            <a:r>
              <a:rPr lang="en-US" sz="4000" b="1" dirty="0">
                <a:solidFill>
                  <a:srgbClr val="00B0F0"/>
                </a:solidFill>
                <a:latin typeface="Calibri" pitchFamily="34" charset="0"/>
              </a:rPr>
              <a:t>B</a:t>
            </a:r>
            <a:r>
              <a:rPr lang="en-US" sz="4000" b="1" dirty="0" smtClean="0">
                <a:solidFill>
                  <a:srgbClr val="00B0F0"/>
                </a:solidFill>
                <a:latin typeface="Calibri" pitchFamily="34" charset="0"/>
              </a:rPr>
              <a:t>enefits </a:t>
            </a:r>
            <a:r>
              <a:rPr lang="en-US" sz="4000" b="1" dirty="0">
                <a:solidFill>
                  <a:srgbClr val="00B0F0"/>
                </a:solidFill>
                <a:latin typeface="Calibri" pitchFamily="34" charset="0"/>
              </a:rPr>
              <a:t>of </a:t>
            </a:r>
            <a:r>
              <a:rPr lang="en-US" sz="4000" b="1" dirty="0" smtClean="0">
                <a:solidFill>
                  <a:srgbClr val="00B0F0"/>
                </a:solidFill>
                <a:latin typeface="Calibri" pitchFamily="34" charset="0"/>
              </a:rPr>
              <a:t>ClubRunner</a:t>
            </a:r>
            <a:endParaRPr lang="en-US" sz="4000" b="1" dirty="0">
              <a:solidFill>
                <a:srgbClr val="00B0F0"/>
              </a:solidFill>
              <a:latin typeface="Calibri" pitchFamily="34" charset="0"/>
            </a:endParaRPr>
          </a:p>
        </p:txBody>
      </p:sp>
      <p:sp>
        <p:nvSpPr>
          <p:cNvPr id="6" name="TextBox 5"/>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9" name="TextBox 8"/>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8229600" cy="1143000"/>
          </a:xfrm>
        </p:spPr>
        <p:txBody>
          <a:bodyPr/>
          <a:lstStyle/>
          <a:p>
            <a:pPr algn="l" eaLnBrk="1" hangingPunct="1"/>
            <a:r>
              <a:rPr lang="en-US" dirty="0" smtClean="0">
                <a:latin typeface="Calibri" pitchFamily="34" charset="0"/>
              </a:rPr>
              <a:t> Dues </a:t>
            </a:r>
            <a:r>
              <a:rPr lang="en-US" i="1" dirty="0" smtClean="0">
                <a:latin typeface="Calibri" pitchFamily="34" charset="0"/>
              </a:rPr>
              <a:t>&amp;</a:t>
            </a:r>
            <a:r>
              <a:rPr lang="en-US" dirty="0" smtClean="0">
                <a:latin typeface="Calibri" pitchFamily="34" charset="0"/>
              </a:rPr>
              <a:t> Billing</a:t>
            </a:r>
          </a:p>
        </p:txBody>
      </p:sp>
      <p:sp>
        <p:nvSpPr>
          <p:cNvPr id="77828" name="Text Box 4"/>
          <p:cNvSpPr txBox="1">
            <a:spLocks noChangeArrowheads="1"/>
          </p:cNvSpPr>
          <p:nvPr/>
        </p:nvSpPr>
        <p:spPr bwMode="auto">
          <a:xfrm>
            <a:off x="228600" y="1066800"/>
            <a:ext cx="8247063" cy="1785104"/>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Generate invoices and email or print them to members with ease with </a:t>
            </a:r>
            <a:r>
              <a:rPr lang="en-US" sz="2000" dirty="0" err="1">
                <a:solidFill>
                  <a:schemeClr val="tx1">
                    <a:lumMod val="75000"/>
                    <a:lumOff val="25000"/>
                  </a:schemeClr>
                </a:solidFill>
                <a:latin typeface="Calibri" pitchFamily="34" charset="0"/>
              </a:rPr>
              <a:t>ClubRunner’s</a:t>
            </a:r>
            <a:r>
              <a:rPr lang="en-US" sz="2000" dirty="0">
                <a:solidFill>
                  <a:schemeClr val="tx1">
                    <a:lumMod val="75000"/>
                    <a:lumOff val="25000"/>
                  </a:schemeClr>
                </a:solidFill>
                <a:latin typeface="Calibri" pitchFamily="34" charset="0"/>
              </a:rPr>
              <a:t> Dues &amp; Billing module</a:t>
            </a:r>
            <a:r>
              <a:rPr lang="en-US" sz="2000" dirty="0" smtClean="0">
                <a:solidFill>
                  <a:schemeClr val="tx1">
                    <a:lumMod val="75000"/>
                    <a:lumOff val="25000"/>
                  </a:schemeClr>
                </a:solidFill>
                <a:latin typeface="Calibri" pitchFamily="34" charset="0"/>
              </a:rPr>
              <a:t>.</a:t>
            </a:r>
          </a:p>
          <a:p>
            <a:pPr>
              <a:spcBef>
                <a:spcPct val="50000"/>
              </a:spcBef>
            </a:pPr>
            <a:r>
              <a:rPr lang="en-US" sz="2000" dirty="0" smtClean="0">
                <a:solidFill>
                  <a:schemeClr val="tx1">
                    <a:lumMod val="75000"/>
                    <a:lumOff val="25000"/>
                  </a:schemeClr>
                </a:solidFill>
                <a:latin typeface="Calibri" pitchFamily="34" charset="0"/>
              </a:rPr>
              <a:t>Create invoices by entering a default quantity and amount and apply to all members with one click. Override items, add credits and debits and generate all invoices at once. Email or print invoices for effortless distribution.</a:t>
            </a:r>
            <a:endParaRPr lang="en-US" sz="2000" dirty="0">
              <a:solidFill>
                <a:schemeClr val="tx1">
                  <a:lumMod val="75000"/>
                  <a:lumOff val="25000"/>
                </a:schemeClr>
              </a:solidFill>
              <a:latin typeface="Calibri" pitchFamily="34" charset="0"/>
            </a:endParaRPr>
          </a:p>
        </p:txBody>
      </p:sp>
      <p:sp>
        <p:nvSpPr>
          <p:cNvPr id="7" name="TextBox 6"/>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41080"/>
          <a:stretch/>
        </p:blipFill>
        <p:spPr>
          <a:xfrm>
            <a:off x="0" y="3124200"/>
            <a:ext cx="9144000" cy="2989193"/>
          </a:xfrm>
          <a:prstGeom prst="rect">
            <a:avLst/>
          </a:prstGeom>
        </p:spPr>
      </p:pic>
      <p:sp>
        <p:nvSpPr>
          <p:cNvPr id="6" name="Rectangle 5"/>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9" name="TextBox 8"/>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0" y="0"/>
            <a:ext cx="8229600" cy="1143000"/>
          </a:xfrm>
        </p:spPr>
        <p:txBody>
          <a:bodyPr/>
          <a:lstStyle/>
          <a:p>
            <a:pPr algn="l" eaLnBrk="1" hangingPunct="1"/>
            <a:r>
              <a:rPr lang="en-US" dirty="0" smtClean="0">
                <a:latin typeface="Calibri" pitchFamily="34" charset="0"/>
              </a:rPr>
              <a:t> Dues </a:t>
            </a:r>
            <a:r>
              <a:rPr lang="en-US" i="1" dirty="0" smtClean="0">
                <a:latin typeface="Calibri" pitchFamily="34" charset="0"/>
              </a:rPr>
              <a:t>&amp;</a:t>
            </a:r>
            <a:r>
              <a:rPr lang="en-US" dirty="0" smtClean="0">
                <a:latin typeface="Calibri" pitchFamily="34" charset="0"/>
              </a:rPr>
              <a:t> Billing</a:t>
            </a:r>
          </a:p>
        </p:txBody>
      </p:sp>
      <p:sp>
        <p:nvSpPr>
          <p:cNvPr id="77828" name="Text Box 4"/>
          <p:cNvSpPr txBox="1">
            <a:spLocks noChangeArrowheads="1"/>
          </p:cNvSpPr>
          <p:nvPr/>
        </p:nvSpPr>
        <p:spPr bwMode="auto">
          <a:xfrm>
            <a:off x="228600" y="1488519"/>
            <a:ext cx="8247063" cy="2092881"/>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Track payments made by members either manually or online. Enter adjustments, generate and email account statements for each member, and allow them to view their detailed account history.</a:t>
            </a:r>
          </a:p>
          <a:p>
            <a:pPr>
              <a:spcBef>
                <a:spcPct val="50000"/>
              </a:spcBef>
            </a:pPr>
            <a:r>
              <a:rPr lang="en-US" sz="2000" dirty="0" smtClean="0">
                <a:solidFill>
                  <a:schemeClr val="tx1">
                    <a:lumMod val="75000"/>
                    <a:lumOff val="25000"/>
                  </a:schemeClr>
                </a:solidFill>
                <a:latin typeface="Calibri" pitchFamily="34" charset="0"/>
              </a:rPr>
              <a:t>Generate debit and credit reports in Excel with start and end balances for each month. Reports lets you see how much is owed by each member, as well as a total for the club.</a:t>
            </a:r>
          </a:p>
        </p:txBody>
      </p:sp>
      <p:sp>
        <p:nvSpPr>
          <p:cNvPr id="7" name="TextBox 6"/>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6" name="Text Box 4"/>
          <p:cNvSpPr txBox="1">
            <a:spLocks noChangeArrowheads="1"/>
          </p:cNvSpPr>
          <p:nvPr/>
        </p:nvSpPr>
        <p:spPr bwMode="auto">
          <a:xfrm>
            <a:off x="228600" y="3776008"/>
            <a:ext cx="3982017" cy="1938992"/>
          </a:xfrm>
          <a:prstGeom prst="rect">
            <a:avLst/>
          </a:prstGeom>
          <a:noFill/>
          <a:ln w="9525">
            <a:noFill/>
            <a:miter lim="800000"/>
            <a:headEnd/>
            <a:tailEnd/>
          </a:ln>
        </p:spPr>
        <p:txBody>
          <a:bodyPr wrap="square">
            <a:spAutoFit/>
          </a:bodyPr>
          <a:lstStyle/>
          <a:p>
            <a:pPr>
              <a:spcBef>
                <a:spcPct val="50000"/>
              </a:spcBef>
            </a:pPr>
            <a:r>
              <a:rPr lang="en-US" sz="2000" dirty="0" smtClean="0">
                <a:solidFill>
                  <a:schemeClr val="tx1">
                    <a:lumMod val="75000"/>
                    <a:lumOff val="25000"/>
                  </a:schemeClr>
                </a:solidFill>
                <a:latin typeface="Calibri" pitchFamily="34" charset="0"/>
              </a:rPr>
              <a:t>The self-serve feature lets members securely access their own billing account statements and invoices. With the integrated Online Payment &amp; </a:t>
            </a:r>
            <a:r>
              <a:rPr lang="en-US" sz="2000" dirty="0" err="1" smtClean="0">
                <a:solidFill>
                  <a:schemeClr val="tx1">
                    <a:lumMod val="75000"/>
                    <a:lumOff val="25000"/>
                  </a:schemeClr>
                </a:solidFill>
                <a:latin typeface="Calibri" pitchFamily="34" charset="0"/>
              </a:rPr>
              <a:t>eCommerce</a:t>
            </a:r>
            <a:r>
              <a:rPr lang="en-US" sz="2000" dirty="0" smtClean="0">
                <a:solidFill>
                  <a:schemeClr val="tx1">
                    <a:lumMod val="75000"/>
                    <a:lumOff val="25000"/>
                  </a:schemeClr>
                </a:solidFill>
                <a:latin typeface="Calibri" pitchFamily="34" charset="0"/>
              </a:rPr>
              <a:t> module, members can easily pay their invoices online.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3348382"/>
            <a:ext cx="4466665" cy="2747618"/>
          </a:xfrm>
          <a:prstGeom prst="rect">
            <a:avLst/>
          </a:prstGeom>
        </p:spPr>
      </p:pic>
      <p:sp>
        <p:nvSpPr>
          <p:cNvPr id="8" name="Text Box 3"/>
          <p:cNvSpPr txBox="1">
            <a:spLocks noChangeArrowheads="1"/>
          </p:cNvSpPr>
          <p:nvPr/>
        </p:nvSpPr>
        <p:spPr bwMode="auto">
          <a:xfrm>
            <a:off x="152400" y="762000"/>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Payments and Tracking</a:t>
            </a:r>
            <a:endParaRPr lang="en-US" sz="2800" b="1" dirty="0">
              <a:solidFill>
                <a:schemeClr val="bg1">
                  <a:lumMod val="50000"/>
                </a:schemeClr>
              </a:solidFill>
              <a:latin typeface="Calibri" pitchFamily="34" charset="0"/>
            </a:endParaRPr>
          </a:p>
        </p:txBody>
      </p:sp>
      <p:sp>
        <p:nvSpPr>
          <p:cNvPr id="9" name="Rectangle 8"/>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1" name="TextBox 10"/>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extLst>
      <p:ext uri="{BB962C8B-B14F-4D97-AF65-F5344CB8AC3E}">
        <p14:creationId xmlns:p14="http://schemas.microsoft.com/office/powerpoint/2010/main" val="130832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smtClean="0"/>
              <a:t> Photo Albums</a:t>
            </a:r>
            <a:endParaRPr lang="en-US" dirty="0"/>
          </a:p>
        </p:txBody>
      </p:sp>
      <p:sp>
        <p:nvSpPr>
          <p:cNvPr id="3" name="Content Placeholder 2"/>
          <p:cNvSpPr>
            <a:spLocks noGrp="1"/>
          </p:cNvSpPr>
          <p:nvPr>
            <p:ph idx="1"/>
          </p:nvPr>
        </p:nvSpPr>
        <p:spPr>
          <a:xfrm>
            <a:off x="457200" y="1219201"/>
            <a:ext cx="8229600" cy="1905000"/>
          </a:xfrm>
        </p:spPr>
        <p:txBody>
          <a:bodyPr/>
          <a:lstStyle/>
          <a:p>
            <a:pPr marL="0" indent="0">
              <a:buNone/>
            </a:pPr>
            <a:r>
              <a:rPr lang="en-US" sz="2400" b="0" dirty="0" smtClean="0">
                <a:solidFill>
                  <a:schemeClr val="tx1">
                    <a:lumMod val="75000"/>
                    <a:lumOff val="25000"/>
                  </a:schemeClr>
                </a:solidFill>
              </a:rPr>
              <a:t>Showcase your events and the latest happenings in your club to the community and world. </a:t>
            </a:r>
          </a:p>
          <a:p>
            <a:pPr marL="0" indent="0">
              <a:buNone/>
            </a:pPr>
            <a:r>
              <a:rPr lang="en-US" sz="2400" b="0" dirty="0" smtClean="0">
                <a:solidFill>
                  <a:schemeClr val="tx1">
                    <a:lumMod val="75000"/>
                    <a:lumOff val="25000"/>
                  </a:schemeClr>
                </a:solidFill>
              </a:rPr>
              <a:t>Any member with authorized access can post pictures to your website without the necessary technical and design skills.</a:t>
            </a:r>
            <a:endParaRPr lang="en-US" sz="1100" dirty="0">
              <a:solidFill>
                <a:schemeClr val="tx1">
                  <a:lumMod val="75000"/>
                  <a:lumOff val="25000"/>
                </a:schemeClr>
              </a:solidFill>
            </a:endParaRPr>
          </a:p>
          <a:p>
            <a:pPr marL="0" indent="0">
              <a:buNone/>
            </a:pPr>
            <a:endParaRPr lang="en-US" sz="2400" b="0" dirty="0" smtClean="0">
              <a:solidFill>
                <a:schemeClr val="tx1">
                  <a:lumMod val="75000"/>
                  <a:lumOff val="25000"/>
                </a:schemeClr>
              </a:solidFill>
            </a:endParaRPr>
          </a:p>
        </p:txBody>
      </p:sp>
      <p:sp>
        <p:nvSpPr>
          <p:cNvPr id="6" name="TextBox 5"/>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7" name="Content Placeholder 2"/>
          <p:cNvSpPr txBox="1">
            <a:spLocks/>
          </p:cNvSpPr>
          <p:nvPr/>
        </p:nvSpPr>
        <p:spPr bwMode="auto">
          <a:xfrm>
            <a:off x="457200" y="3048000"/>
            <a:ext cx="4114800"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b="1" kern="1200">
                <a:solidFill>
                  <a:schemeClr val="tx1">
                    <a:lumMod val="50000"/>
                    <a:lumOff val="50000"/>
                  </a:schemeClr>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lumMod val="50000"/>
                    <a:lumOff val="50000"/>
                  </a:schemeClr>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lumMod val="50000"/>
                    <a:lumOff val="50000"/>
                  </a:schemeClr>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400" b="0" dirty="0" smtClean="0">
                <a:solidFill>
                  <a:schemeClr val="tx1">
                    <a:lumMod val="75000"/>
                    <a:lumOff val="25000"/>
                  </a:schemeClr>
                </a:solidFill>
              </a:rPr>
              <a:t>ClubRunner handles all the technical aspects of image compression and resizing and publishes your albums in a professional online gallery, complete with captions and a slideshow option.</a:t>
            </a:r>
            <a:endParaRPr lang="en-US" sz="1100" dirty="0" smtClean="0"/>
          </a:p>
          <a:p>
            <a:pPr marL="0" indent="0">
              <a:buFont typeface="Arial" charset="0"/>
              <a:buNone/>
            </a:pPr>
            <a:endParaRPr lang="en-US" sz="2400" b="0" dirty="0" smtClean="0">
              <a:solidFill>
                <a:schemeClr val="tx1">
                  <a:lumMod val="75000"/>
                  <a:lumOff val="25000"/>
                </a:schemeClr>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048000"/>
            <a:ext cx="4129910" cy="2847379"/>
          </a:xfrm>
          <a:prstGeom prst="rect">
            <a:avLst/>
          </a:prstGeom>
        </p:spPr>
      </p:pic>
      <p:sp>
        <p:nvSpPr>
          <p:cNvPr id="8" name="Rectangle 7"/>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1" name="TextBox 10"/>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pPr algn="l"/>
            <a:r>
              <a:rPr lang="en-CA" dirty="0" smtClean="0"/>
              <a:t>Custom Reports &amp; Directories</a:t>
            </a:r>
            <a:endParaRPr lang="en-CA" dirty="0"/>
          </a:p>
        </p:txBody>
      </p:sp>
      <p:sp>
        <p:nvSpPr>
          <p:cNvPr id="3" name="Content Placeholder 2"/>
          <p:cNvSpPr>
            <a:spLocks noGrp="1"/>
          </p:cNvSpPr>
          <p:nvPr>
            <p:ph idx="1"/>
          </p:nvPr>
        </p:nvSpPr>
        <p:spPr/>
        <p:txBody>
          <a:bodyPr/>
          <a:lstStyle/>
          <a:p>
            <a:r>
              <a:rPr lang="en-CA" sz="2800" b="0" dirty="0" smtClean="0">
                <a:solidFill>
                  <a:schemeClr val="tx1">
                    <a:lumMod val="75000"/>
                    <a:lumOff val="25000"/>
                  </a:schemeClr>
                </a:solidFill>
              </a:rPr>
              <a:t>Reports available in ClubRunner can be exported in either PDF or Excel format.</a:t>
            </a:r>
          </a:p>
          <a:p>
            <a:r>
              <a:rPr lang="en-CA" sz="2800" b="0" dirty="0" smtClean="0">
                <a:solidFill>
                  <a:schemeClr val="tx1">
                    <a:lumMod val="75000"/>
                    <a:lumOff val="25000"/>
                  </a:schemeClr>
                </a:solidFill>
              </a:rPr>
              <a:t>Complete with charts </a:t>
            </a:r>
            <a:r>
              <a:rPr lang="en-CA" sz="2800" b="0" dirty="0">
                <a:solidFill>
                  <a:schemeClr val="tx1">
                    <a:lumMod val="75000"/>
                    <a:lumOff val="25000"/>
                  </a:schemeClr>
                </a:solidFill>
              </a:rPr>
              <a:t>and graphs, ClubRunner allows you to create numerous reports to help you keep track of the most important information</a:t>
            </a:r>
            <a:r>
              <a:rPr lang="en-CA" sz="2800" b="0" dirty="0" smtClean="0">
                <a:solidFill>
                  <a:schemeClr val="tx1">
                    <a:lumMod val="75000"/>
                    <a:lumOff val="25000"/>
                  </a:schemeClr>
                </a:solidFill>
              </a:rPr>
              <a:t>.</a:t>
            </a:r>
          </a:p>
          <a:p>
            <a:r>
              <a:rPr lang="en-CA" sz="2800" b="0" dirty="0" smtClean="0">
                <a:solidFill>
                  <a:schemeClr val="tx1">
                    <a:lumMod val="75000"/>
                    <a:lumOff val="25000"/>
                  </a:schemeClr>
                </a:solidFill>
              </a:rPr>
              <a:t>Choose from the various built-in reports or build our own by choosing the format, layout and data fields.</a:t>
            </a:r>
            <a:endParaRPr lang="en-CA" sz="2800" b="0" dirty="0">
              <a:solidFill>
                <a:schemeClr val="tx1">
                  <a:lumMod val="75000"/>
                  <a:lumOff val="25000"/>
                </a:schemeClr>
              </a:solidFill>
            </a:endParaRPr>
          </a:p>
          <a:p>
            <a:endParaRPr lang="en-CA" b="0" dirty="0"/>
          </a:p>
        </p:txBody>
      </p:sp>
      <p:sp>
        <p:nvSpPr>
          <p:cNvPr id="4" name="Rectangle 3"/>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6" name="TextBox 5"/>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extLst>
      <p:ext uri="{BB962C8B-B14F-4D97-AF65-F5344CB8AC3E}">
        <p14:creationId xmlns:p14="http://schemas.microsoft.com/office/powerpoint/2010/main" val="3398738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pPr algn="l"/>
            <a:r>
              <a:rPr lang="en-CA" dirty="0" smtClean="0"/>
              <a:t>Custom Reports &amp; Directories</a:t>
            </a:r>
            <a:endParaRPr lang="en-CA" dirty="0"/>
          </a:p>
        </p:txBody>
      </p:sp>
      <p:sp>
        <p:nvSpPr>
          <p:cNvPr id="3" name="Content Placeholder 2"/>
          <p:cNvSpPr>
            <a:spLocks noGrp="1"/>
          </p:cNvSpPr>
          <p:nvPr>
            <p:ph idx="1"/>
          </p:nvPr>
        </p:nvSpPr>
        <p:spPr>
          <a:xfrm>
            <a:off x="304800" y="1447800"/>
            <a:ext cx="8229600" cy="4525963"/>
          </a:xfrm>
        </p:spPr>
        <p:txBody>
          <a:bodyPr>
            <a:normAutofit lnSpcReduction="10000"/>
          </a:bodyPr>
          <a:lstStyle/>
          <a:p>
            <a:pPr marL="0" indent="0">
              <a:buNone/>
            </a:pPr>
            <a:r>
              <a:rPr lang="en-CA" sz="1800" b="0" dirty="0" smtClean="0">
                <a:solidFill>
                  <a:schemeClr val="tx1">
                    <a:lumMod val="75000"/>
                    <a:lumOff val="25000"/>
                  </a:schemeClr>
                </a:solidFill>
              </a:rPr>
              <a:t>Built-in reports include:</a:t>
            </a:r>
          </a:p>
          <a:p>
            <a:pPr lvl="1">
              <a:buFont typeface="Arial" pitchFamily="34" charset="0"/>
              <a:buChar char="•"/>
            </a:pPr>
            <a:r>
              <a:rPr lang="en-CA" sz="1700" dirty="0" smtClean="0">
                <a:solidFill>
                  <a:schemeClr val="tx1">
                    <a:lumMod val="75000"/>
                    <a:lumOff val="25000"/>
                  </a:schemeClr>
                </a:solidFill>
              </a:rPr>
              <a:t>Birthday and Anniversaries</a:t>
            </a:r>
          </a:p>
          <a:p>
            <a:pPr lvl="1">
              <a:buFont typeface="Arial" pitchFamily="34" charset="0"/>
              <a:buChar char="•"/>
            </a:pPr>
            <a:r>
              <a:rPr lang="en-CA" sz="1700" b="0" dirty="0" smtClean="0">
                <a:solidFill>
                  <a:schemeClr val="tx1">
                    <a:lumMod val="75000"/>
                    <a:lumOff val="25000"/>
                  </a:schemeClr>
                </a:solidFill>
              </a:rPr>
              <a:t>Years of Service</a:t>
            </a:r>
          </a:p>
          <a:p>
            <a:pPr lvl="1">
              <a:buFont typeface="Arial" pitchFamily="34" charset="0"/>
              <a:buChar char="•"/>
            </a:pPr>
            <a:r>
              <a:rPr lang="en-CA" sz="1700" dirty="0" smtClean="0">
                <a:solidFill>
                  <a:schemeClr val="tx1">
                    <a:lumMod val="75000"/>
                    <a:lumOff val="25000"/>
                  </a:schemeClr>
                </a:solidFill>
              </a:rPr>
              <a:t>Rule of 85</a:t>
            </a:r>
          </a:p>
          <a:p>
            <a:pPr lvl="1">
              <a:buFont typeface="Arial" pitchFamily="34" charset="0"/>
              <a:buChar char="•"/>
            </a:pPr>
            <a:r>
              <a:rPr lang="en-CA" sz="1700" b="0" dirty="0" smtClean="0">
                <a:solidFill>
                  <a:schemeClr val="tx1">
                    <a:lumMod val="75000"/>
                    <a:lumOff val="25000"/>
                  </a:schemeClr>
                </a:solidFill>
              </a:rPr>
              <a:t>Age Distribution</a:t>
            </a:r>
          </a:p>
          <a:p>
            <a:pPr lvl="1">
              <a:buFont typeface="Arial" pitchFamily="34" charset="0"/>
              <a:buChar char="•"/>
            </a:pPr>
            <a:r>
              <a:rPr lang="en-CA" sz="1700" dirty="0" smtClean="0">
                <a:solidFill>
                  <a:schemeClr val="tx1">
                    <a:lumMod val="75000"/>
                    <a:lumOff val="25000"/>
                  </a:schemeClr>
                </a:solidFill>
              </a:rPr>
              <a:t>Gender Distribution</a:t>
            </a:r>
            <a:endParaRPr lang="en-CA" sz="1700" b="0" dirty="0" smtClean="0">
              <a:solidFill>
                <a:schemeClr val="tx1">
                  <a:lumMod val="75000"/>
                  <a:lumOff val="25000"/>
                </a:schemeClr>
              </a:solidFill>
            </a:endParaRPr>
          </a:p>
          <a:p>
            <a:pPr lvl="1">
              <a:buFont typeface="Arial" pitchFamily="34" charset="0"/>
              <a:buChar char="•"/>
            </a:pPr>
            <a:r>
              <a:rPr lang="en-CA" sz="1700" dirty="0" smtClean="0">
                <a:solidFill>
                  <a:schemeClr val="tx1">
                    <a:lumMod val="75000"/>
                    <a:lumOff val="25000"/>
                  </a:schemeClr>
                </a:solidFill>
              </a:rPr>
              <a:t>Login Activities</a:t>
            </a:r>
          </a:p>
          <a:p>
            <a:pPr lvl="1">
              <a:buFont typeface="Arial" pitchFamily="34" charset="0"/>
              <a:buChar char="•"/>
            </a:pPr>
            <a:r>
              <a:rPr lang="en-CA" sz="1700" b="0" dirty="0" smtClean="0">
                <a:solidFill>
                  <a:schemeClr val="tx1">
                    <a:lumMod val="75000"/>
                    <a:lumOff val="25000"/>
                  </a:schemeClr>
                </a:solidFill>
              </a:rPr>
              <a:t>Organization Charts</a:t>
            </a:r>
          </a:p>
          <a:p>
            <a:pPr lvl="1">
              <a:buFont typeface="Arial" pitchFamily="34" charset="0"/>
              <a:buChar char="•"/>
            </a:pPr>
            <a:r>
              <a:rPr lang="en-CA" sz="1700" dirty="0" smtClean="0">
                <a:solidFill>
                  <a:schemeClr val="tx1">
                    <a:lumMod val="75000"/>
                    <a:lumOff val="25000"/>
                  </a:schemeClr>
                </a:solidFill>
              </a:rPr>
              <a:t>Committees</a:t>
            </a:r>
            <a:endParaRPr lang="en-CA" sz="1700" dirty="0">
              <a:solidFill>
                <a:schemeClr val="tx1">
                  <a:lumMod val="75000"/>
                  <a:lumOff val="25000"/>
                </a:schemeClr>
              </a:solidFill>
            </a:endParaRPr>
          </a:p>
          <a:p>
            <a:pPr lvl="1">
              <a:buFont typeface="Arial" pitchFamily="34" charset="0"/>
              <a:buChar char="•"/>
            </a:pPr>
            <a:r>
              <a:rPr lang="en-CA" sz="1700" dirty="0" err="1" smtClean="0">
                <a:solidFill>
                  <a:schemeClr val="tx1">
                    <a:lumMod val="75000"/>
                    <a:lumOff val="25000"/>
                  </a:schemeClr>
                </a:solidFill>
              </a:rPr>
              <a:t>eDirectory</a:t>
            </a:r>
            <a:r>
              <a:rPr lang="en-CA" sz="1700" dirty="0" smtClean="0">
                <a:solidFill>
                  <a:schemeClr val="tx1">
                    <a:lumMod val="75000"/>
                    <a:lumOff val="25000"/>
                  </a:schemeClr>
                </a:solidFill>
              </a:rPr>
              <a:t> Report Builder</a:t>
            </a:r>
          </a:p>
          <a:p>
            <a:pPr lvl="1">
              <a:buFont typeface="Arial" pitchFamily="34" charset="0"/>
              <a:buChar char="•"/>
            </a:pPr>
            <a:r>
              <a:rPr lang="en-CA" sz="1700" dirty="0" smtClean="0">
                <a:solidFill>
                  <a:schemeClr val="tx1">
                    <a:lumMod val="75000"/>
                    <a:lumOff val="25000"/>
                  </a:schemeClr>
                </a:solidFill>
              </a:rPr>
              <a:t>Club/District Dashboard</a:t>
            </a:r>
          </a:p>
          <a:p>
            <a:pPr lvl="1">
              <a:buFont typeface="Arial" pitchFamily="34" charset="0"/>
              <a:buChar char="•"/>
            </a:pPr>
            <a:r>
              <a:rPr lang="en-CA" sz="1700" dirty="0" smtClean="0">
                <a:solidFill>
                  <a:schemeClr val="tx1">
                    <a:lumMod val="75000"/>
                    <a:lumOff val="25000"/>
                  </a:schemeClr>
                </a:solidFill>
              </a:rPr>
              <a:t>Member Data </a:t>
            </a:r>
          </a:p>
          <a:p>
            <a:pPr lvl="1">
              <a:buFont typeface="Arial" pitchFamily="34" charset="0"/>
              <a:buChar char="•"/>
            </a:pPr>
            <a:r>
              <a:rPr lang="en-CA" sz="1700" dirty="0" smtClean="0">
                <a:solidFill>
                  <a:schemeClr val="tx1">
                    <a:lumMod val="75000"/>
                    <a:lumOff val="25000"/>
                  </a:schemeClr>
                </a:solidFill>
              </a:rPr>
              <a:t>RI Integration Sync</a:t>
            </a:r>
          </a:p>
          <a:p>
            <a:pPr lvl="1">
              <a:buFont typeface="Arial" pitchFamily="34" charset="0"/>
              <a:buChar char="•"/>
            </a:pPr>
            <a:r>
              <a:rPr lang="en-CA" sz="1700" dirty="0" smtClean="0">
                <a:solidFill>
                  <a:schemeClr val="tx1">
                    <a:lumMod val="75000"/>
                    <a:lumOff val="25000"/>
                  </a:schemeClr>
                </a:solidFill>
              </a:rPr>
              <a:t>Missing Email Addresses</a:t>
            </a:r>
          </a:p>
          <a:p>
            <a:pPr lvl="1">
              <a:buFont typeface="Arial" pitchFamily="34" charset="0"/>
              <a:buChar char="•"/>
            </a:pPr>
            <a:r>
              <a:rPr lang="en-CA" sz="1700" dirty="0" smtClean="0">
                <a:solidFill>
                  <a:schemeClr val="tx1">
                    <a:lumMod val="75000"/>
                    <a:lumOff val="25000"/>
                  </a:schemeClr>
                </a:solidFill>
              </a:rPr>
              <a:t>…and many more!</a:t>
            </a:r>
          </a:p>
          <a:p>
            <a:pPr lvl="1">
              <a:buFont typeface="Arial" pitchFamily="34" charset="0"/>
              <a:buChar char="•"/>
            </a:pPr>
            <a:endParaRPr lang="en-CA" sz="1700" dirty="0" smtClean="0">
              <a:solidFill>
                <a:schemeClr val="tx1">
                  <a:lumMod val="75000"/>
                  <a:lumOff val="25000"/>
                </a:schemeClr>
              </a:solidFill>
            </a:endParaRPr>
          </a:p>
        </p:txBody>
      </p:sp>
      <p:sp>
        <p:nvSpPr>
          <p:cNvPr id="4" name="Text Box 3"/>
          <p:cNvSpPr txBox="1">
            <a:spLocks noChangeArrowheads="1"/>
          </p:cNvSpPr>
          <p:nvPr/>
        </p:nvSpPr>
        <p:spPr bwMode="auto">
          <a:xfrm>
            <a:off x="381000" y="924580"/>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Reports</a:t>
            </a:r>
            <a:endParaRPr lang="en-US" sz="2800" b="1" dirty="0">
              <a:solidFill>
                <a:schemeClr val="bg1">
                  <a:lumMod val="50000"/>
                </a:schemeClr>
              </a:solidFill>
              <a:latin typeface="Calibri"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741" y="1287513"/>
            <a:ext cx="2562304" cy="1826715"/>
          </a:xfrm>
          <a:prstGeom prst="roundRect">
            <a:avLst>
              <a:gd name="adj" fmla="val 8594"/>
            </a:avLst>
          </a:prstGeom>
          <a:solidFill>
            <a:srgbClr val="FFFFFF">
              <a:shade val="85000"/>
            </a:srgbClr>
          </a:solidFill>
          <a:ln>
            <a:solidFill>
              <a:srgbClr val="00B0F0"/>
            </a:solidFill>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8129" y="3597537"/>
            <a:ext cx="2619671" cy="2066309"/>
          </a:xfrm>
          <a:prstGeom prst="roundRect">
            <a:avLst>
              <a:gd name="adj" fmla="val 8594"/>
            </a:avLst>
          </a:prstGeom>
          <a:solidFill>
            <a:srgbClr val="FFFFFF">
              <a:shade val="85000"/>
            </a:srgbClr>
          </a:solidFill>
          <a:ln>
            <a:solidFill>
              <a:srgbClr val="00B0F0"/>
            </a:solidFill>
          </a:ln>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3167" y="1173748"/>
            <a:ext cx="2540204" cy="1999867"/>
          </a:xfrm>
          <a:prstGeom prst="roundRect">
            <a:avLst>
              <a:gd name="adj" fmla="val 8594"/>
            </a:avLst>
          </a:prstGeom>
          <a:solidFill>
            <a:srgbClr val="FFFFFF">
              <a:shade val="85000"/>
            </a:srgbClr>
          </a:solidFill>
          <a:ln>
            <a:solidFill>
              <a:srgbClr val="00B0F0"/>
            </a:solidFill>
          </a:ln>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3740" y="3196942"/>
            <a:ext cx="2638582" cy="2867500"/>
          </a:xfrm>
          <a:prstGeom prst="roundRect">
            <a:avLst>
              <a:gd name="adj" fmla="val 8594"/>
            </a:avLst>
          </a:prstGeom>
          <a:solidFill>
            <a:srgbClr val="FFFFFF">
              <a:shade val="85000"/>
            </a:srgbClr>
          </a:solidFill>
          <a:ln>
            <a:solidFill>
              <a:srgbClr val="00B0F0"/>
            </a:solidFill>
          </a:ln>
          <a:effectLst/>
        </p:spPr>
      </p:pic>
      <p:sp>
        <p:nvSpPr>
          <p:cNvPr id="9" name="Rectangle 8"/>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1" name="TextBox 10"/>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extLst>
      <p:ext uri="{BB962C8B-B14F-4D97-AF65-F5344CB8AC3E}">
        <p14:creationId xmlns:p14="http://schemas.microsoft.com/office/powerpoint/2010/main" val="9184656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3212" y="1082285"/>
            <a:ext cx="3904588" cy="4735352"/>
          </a:xfrm>
          <a:prstGeom prst="rect">
            <a:avLst/>
          </a:prstGeom>
        </p:spPr>
      </p:pic>
      <p:sp>
        <p:nvSpPr>
          <p:cNvPr id="2" name="Title 1"/>
          <p:cNvSpPr>
            <a:spLocks noGrp="1"/>
          </p:cNvSpPr>
          <p:nvPr>
            <p:ph type="title"/>
          </p:nvPr>
        </p:nvSpPr>
        <p:spPr>
          <a:xfrm>
            <a:off x="0" y="0"/>
            <a:ext cx="8229600" cy="1143000"/>
          </a:xfrm>
        </p:spPr>
        <p:txBody>
          <a:bodyPr/>
          <a:lstStyle/>
          <a:p>
            <a:pPr algn="l"/>
            <a:r>
              <a:rPr lang="en-US" dirty="0" smtClean="0"/>
              <a:t> Online Payment </a:t>
            </a:r>
            <a:r>
              <a:rPr lang="en-US" i="1" dirty="0" smtClean="0"/>
              <a:t>&amp;</a:t>
            </a:r>
            <a:r>
              <a:rPr lang="en-US" dirty="0" smtClean="0"/>
              <a:t> </a:t>
            </a:r>
            <a:r>
              <a:rPr lang="en-US" dirty="0" err="1" smtClean="0"/>
              <a:t>eCommerce</a:t>
            </a:r>
            <a:endParaRPr lang="en-US" dirty="0"/>
          </a:p>
        </p:txBody>
      </p:sp>
      <p:sp>
        <p:nvSpPr>
          <p:cNvPr id="3" name="Content Placeholder 2"/>
          <p:cNvSpPr>
            <a:spLocks noGrp="1"/>
          </p:cNvSpPr>
          <p:nvPr>
            <p:ph idx="1"/>
          </p:nvPr>
        </p:nvSpPr>
        <p:spPr>
          <a:xfrm>
            <a:off x="304800" y="1170442"/>
            <a:ext cx="4876800" cy="4525963"/>
          </a:xfrm>
        </p:spPr>
        <p:txBody>
          <a:bodyPr/>
          <a:lstStyle/>
          <a:p>
            <a:pPr marL="0" indent="0">
              <a:buNone/>
            </a:pPr>
            <a:r>
              <a:rPr lang="en-US" sz="1800" b="0" dirty="0" smtClean="0">
                <a:solidFill>
                  <a:schemeClr val="tx1">
                    <a:lumMod val="75000"/>
                    <a:lumOff val="25000"/>
                  </a:schemeClr>
                </a:solidFill>
              </a:rPr>
              <a:t>Allows for online payments by integrating credit card payments </a:t>
            </a:r>
            <a:r>
              <a:rPr lang="en-US" sz="1800" dirty="0" smtClean="0">
                <a:solidFill>
                  <a:schemeClr val="tx1">
                    <a:lumMod val="75000"/>
                    <a:lumOff val="25000"/>
                  </a:schemeClr>
                </a:solidFill>
              </a:rPr>
              <a:t>safely</a:t>
            </a:r>
            <a:r>
              <a:rPr lang="en-US" sz="1800" b="0" dirty="0" smtClean="0">
                <a:solidFill>
                  <a:schemeClr val="tx1">
                    <a:lumMod val="75000"/>
                    <a:lumOff val="25000"/>
                  </a:schemeClr>
                </a:solidFill>
              </a:rPr>
              <a:t> and </a:t>
            </a:r>
            <a:r>
              <a:rPr lang="en-US" sz="1800" dirty="0" smtClean="0">
                <a:solidFill>
                  <a:schemeClr val="tx1">
                    <a:lumMod val="75000"/>
                    <a:lumOff val="25000"/>
                  </a:schemeClr>
                </a:solidFill>
              </a:rPr>
              <a:t>securely </a:t>
            </a:r>
            <a:r>
              <a:rPr lang="en-US" sz="1800" b="0" dirty="0" smtClean="0">
                <a:solidFill>
                  <a:schemeClr val="tx1">
                    <a:lumMod val="75000"/>
                    <a:lumOff val="25000"/>
                  </a:schemeClr>
                </a:solidFill>
              </a:rPr>
              <a:t>into your site</a:t>
            </a:r>
          </a:p>
          <a:p>
            <a:r>
              <a:rPr lang="en-US" sz="1800" b="0" dirty="0" smtClean="0">
                <a:solidFill>
                  <a:schemeClr val="tx1">
                    <a:lumMod val="75000"/>
                    <a:lumOff val="25000"/>
                  </a:schemeClr>
                </a:solidFill>
              </a:rPr>
              <a:t>Integrated with the Dues &amp; Billing Module and MyEventRunner™</a:t>
            </a:r>
          </a:p>
          <a:p>
            <a:pPr lvl="1"/>
            <a:r>
              <a:rPr lang="en-US" sz="1400" dirty="0" smtClean="0">
                <a:solidFill>
                  <a:schemeClr val="tx1">
                    <a:lumMod val="75000"/>
                    <a:lumOff val="25000"/>
                  </a:schemeClr>
                </a:solidFill>
              </a:rPr>
              <a:t>Choose when and where  to allow payments</a:t>
            </a:r>
          </a:p>
          <a:p>
            <a:pPr lvl="1"/>
            <a:r>
              <a:rPr lang="en-US" sz="1400" dirty="0" smtClean="0">
                <a:solidFill>
                  <a:schemeClr val="tx1">
                    <a:lumMod val="75000"/>
                    <a:lumOff val="25000"/>
                  </a:schemeClr>
                </a:solidFill>
              </a:rPr>
              <a:t>Use the Virtual Terminal </a:t>
            </a:r>
          </a:p>
          <a:p>
            <a:r>
              <a:rPr lang="en-US" sz="1800" b="0" dirty="0" smtClean="0">
                <a:solidFill>
                  <a:schemeClr val="tx1">
                    <a:lumMod val="75000"/>
                    <a:lumOff val="25000"/>
                  </a:schemeClr>
                </a:solidFill>
              </a:rPr>
              <a:t>All funds are deposited into your bank account </a:t>
            </a:r>
            <a:r>
              <a:rPr lang="en-US" sz="1800" dirty="0" smtClean="0">
                <a:solidFill>
                  <a:schemeClr val="tx1">
                    <a:lumMod val="75000"/>
                    <a:lumOff val="25000"/>
                  </a:schemeClr>
                </a:solidFill>
              </a:rPr>
              <a:t>immediately</a:t>
            </a:r>
          </a:p>
          <a:p>
            <a:r>
              <a:rPr lang="en-US" sz="1800" b="0" dirty="0" smtClean="0">
                <a:solidFill>
                  <a:schemeClr val="tx1">
                    <a:lumMod val="75000"/>
                    <a:lumOff val="25000"/>
                  </a:schemeClr>
                </a:solidFill>
              </a:rPr>
              <a:t>Generate reports linking payment transactions to members and events</a:t>
            </a:r>
          </a:p>
          <a:p>
            <a:pPr lvl="1"/>
            <a:r>
              <a:rPr lang="en-US" sz="1600" dirty="0" smtClean="0">
                <a:solidFill>
                  <a:schemeClr val="tx1">
                    <a:lumMod val="75000"/>
                    <a:lumOff val="25000"/>
                  </a:schemeClr>
                </a:solidFill>
              </a:rPr>
              <a:t>See exactly who has paid and how much immediately</a:t>
            </a:r>
          </a:p>
          <a:p>
            <a:r>
              <a:rPr lang="en-US" sz="1800" b="0" dirty="0" smtClean="0">
                <a:solidFill>
                  <a:schemeClr val="tx1">
                    <a:lumMod val="75000"/>
                    <a:lumOff val="25000"/>
                  </a:schemeClr>
                </a:solidFill>
              </a:rPr>
              <a:t>Collect donations with the option to setup recurring donations</a:t>
            </a:r>
          </a:p>
          <a:p>
            <a:pPr marL="0" indent="0">
              <a:buNone/>
            </a:pPr>
            <a:endParaRPr lang="en-US" sz="2000" b="0" dirty="0" smtClean="0">
              <a:solidFill>
                <a:schemeClr val="tx1">
                  <a:lumMod val="75000"/>
                  <a:lumOff val="25000"/>
                </a:schemeClr>
              </a:solidFill>
            </a:endParaRPr>
          </a:p>
          <a:p>
            <a:pPr marL="0" indent="0">
              <a:buNone/>
            </a:pPr>
            <a:endParaRPr lang="en-US" sz="2000" dirty="0" smtClean="0">
              <a:solidFill>
                <a:schemeClr val="tx1">
                  <a:lumMod val="75000"/>
                  <a:lumOff val="25000"/>
                </a:schemeClr>
              </a:solidFill>
            </a:endParaRPr>
          </a:p>
          <a:p>
            <a:endParaRPr lang="en-US" sz="1050" dirty="0" smtClean="0"/>
          </a:p>
          <a:p>
            <a:endParaRPr lang="en-US" sz="1050" b="0" dirty="0"/>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334000"/>
            <a:ext cx="1219201" cy="914400"/>
          </a:xfrm>
          <a:prstGeom prst="rect">
            <a:avLst/>
          </a:prstGeom>
        </p:spPr>
      </p:pic>
      <p:sp>
        <p:nvSpPr>
          <p:cNvPr id="8" name="Rectangle 7"/>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0" name="TextBox 9"/>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en-US" dirty="0" smtClean="0"/>
              <a:t> MyEventRunner</a:t>
            </a:r>
            <a:endParaRPr lang="en-US" baseline="30000" dirty="0"/>
          </a:p>
        </p:txBody>
      </p:sp>
      <p:sp>
        <p:nvSpPr>
          <p:cNvPr id="3" name="Content Placeholder 2"/>
          <p:cNvSpPr>
            <a:spLocks noGrp="1"/>
          </p:cNvSpPr>
          <p:nvPr>
            <p:ph idx="1"/>
          </p:nvPr>
        </p:nvSpPr>
        <p:spPr>
          <a:xfrm>
            <a:off x="304800" y="1170443"/>
            <a:ext cx="4876800" cy="2791958"/>
          </a:xfrm>
        </p:spPr>
        <p:txBody>
          <a:bodyPr/>
          <a:lstStyle/>
          <a:p>
            <a:pPr marL="0" indent="0">
              <a:buNone/>
            </a:pPr>
            <a:r>
              <a:rPr lang="en-US" sz="1800" b="0" dirty="0" smtClean="0">
                <a:solidFill>
                  <a:schemeClr val="tx1">
                    <a:lumMod val="75000"/>
                    <a:lumOff val="25000"/>
                  </a:schemeClr>
                </a:solidFill>
              </a:rPr>
              <a:t>A powerful do-it-yourself online registration form designer that allows you to build your own form with custom fields and advanced options such as early bird pricing and promo codes. </a:t>
            </a:r>
          </a:p>
          <a:p>
            <a:pPr marL="0" indent="0">
              <a:buNone/>
            </a:pPr>
            <a:endParaRPr lang="en-US" sz="1800" b="0" dirty="0">
              <a:solidFill>
                <a:schemeClr val="tx1">
                  <a:lumMod val="75000"/>
                  <a:lumOff val="25000"/>
                </a:schemeClr>
              </a:solidFill>
            </a:endParaRPr>
          </a:p>
          <a:p>
            <a:pPr marL="0" indent="0">
              <a:buNone/>
            </a:pPr>
            <a:r>
              <a:rPr lang="en-US" sz="1800" b="0" dirty="0" smtClean="0">
                <a:solidFill>
                  <a:schemeClr val="tx1">
                    <a:lumMod val="75000"/>
                    <a:lumOff val="25000"/>
                  </a:schemeClr>
                </a:solidFill>
              </a:rPr>
              <a:t> </a:t>
            </a:r>
          </a:p>
          <a:p>
            <a:pPr marL="0" indent="0">
              <a:buNone/>
            </a:pPr>
            <a:endParaRPr lang="en-US" sz="2000" b="0" dirty="0" smtClean="0">
              <a:solidFill>
                <a:schemeClr val="tx1">
                  <a:lumMod val="75000"/>
                  <a:lumOff val="25000"/>
                </a:schemeClr>
              </a:solidFill>
            </a:endParaRPr>
          </a:p>
          <a:p>
            <a:pPr marL="0" indent="0">
              <a:buNone/>
            </a:pPr>
            <a:endParaRPr lang="en-US" sz="2000" dirty="0" smtClean="0">
              <a:solidFill>
                <a:schemeClr val="tx1">
                  <a:lumMod val="75000"/>
                  <a:lumOff val="25000"/>
                </a:schemeClr>
              </a:solidFill>
            </a:endParaRPr>
          </a:p>
          <a:p>
            <a:endParaRPr lang="en-US" sz="1050" dirty="0" smtClean="0"/>
          </a:p>
          <a:p>
            <a:endParaRPr lang="en-US" sz="1050" b="0" dirty="0"/>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8" name="Content Placeholder 2"/>
          <p:cNvSpPr txBox="1">
            <a:spLocks/>
          </p:cNvSpPr>
          <p:nvPr/>
        </p:nvSpPr>
        <p:spPr bwMode="auto">
          <a:xfrm>
            <a:off x="152400" y="4338735"/>
            <a:ext cx="6858000" cy="2791958"/>
          </a:xfrm>
          <a:prstGeom prst="rect">
            <a:avLst/>
          </a:prstGeom>
          <a:noFill/>
          <a:ln w="9525">
            <a:noFill/>
            <a:miter lim="800000"/>
            <a:headEnd/>
            <a:tailEnd/>
          </a:ln>
        </p:spPr>
        <p:txBody>
          <a:bodyPr vert="horz" wrap="square" lIns="91440" tIns="45720" rIns="91440" bIns="45720" numCol="2" anchor="t" anchorCtr="0" compatLnSpc="1">
            <a:prstTxWarp prst="textNoShape">
              <a:avLst/>
            </a:prstTxWarp>
          </a:bodyPr>
          <a:lstStyle>
            <a:lvl1pPr marL="342900" indent="-342900" algn="l" rtl="0" fontAlgn="base">
              <a:spcBef>
                <a:spcPct val="20000"/>
              </a:spcBef>
              <a:spcAft>
                <a:spcPct val="0"/>
              </a:spcAft>
              <a:buFont typeface="Arial" charset="0"/>
              <a:buChar char="•"/>
              <a:defRPr sz="3200" b="1" kern="1200">
                <a:solidFill>
                  <a:schemeClr val="tx1">
                    <a:lumMod val="50000"/>
                    <a:lumOff val="50000"/>
                  </a:schemeClr>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lumMod val="50000"/>
                    <a:lumOff val="50000"/>
                  </a:schemeClr>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lumMod val="50000"/>
                    <a:lumOff val="50000"/>
                  </a:schemeClr>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b="0" dirty="0" smtClean="0">
                <a:solidFill>
                  <a:schemeClr val="tx1">
                    <a:lumMod val="75000"/>
                    <a:lumOff val="25000"/>
                  </a:schemeClr>
                </a:solidFill>
              </a:rPr>
              <a:t>Use MyEventRunner for:</a:t>
            </a:r>
            <a:br>
              <a:rPr lang="en-US" sz="1800" b="0" dirty="0" smtClean="0">
                <a:solidFill>
                  <a:schemeClr val="tx1">
                    <a:lumMod val="75000"/>
                    <a:lumOff val="25000"/>
                  </a:schemeClr>
                </a:solidFill>
              </a:rPr>
            </a:br>
            <a:endParaRPr lang="en-US" sz="1800" b="0" dirty="0" smtClean="0">
              <a:solidFill>
                <a:schemeClr val="tx1">
                  <a:lumMod val="75000"/>
                  <a:lumOff val="25000"/>
                </a:schemeClr>
              </a:solidFill>
            </a:endParaRPr>
          </a:p>
          <a:p>
            <a:pPr lvl="1">
              <a:buFont typeface="Arial" pitchFamily="34" charset="0"/>
              <a:buChar char="•"/>
            </a:pPr>
            <a:r>
              <a:rPr lang="en-US" sz="1400" dirty="0" smtClean="0">
                <a:solidFill>
                  <a:schemeClr val="tx1">
                    <a:lumMod val="75000"/>
                    <a:lumOff val="25000"/>
                  </a:schemeClr>
                </a:solidFill>
              </a:rPr>
              <a:t>Auctions</a:t>
            </a:r>
          </a:p>
          <a:p>
            <a:pPr lvl="1">
              <a:buFont typeface="Arial" pitchFamily="34" charset="0"/>
              <a:buChar char="•"/>
            </a:pPr>
            <a:r>
              <a:rPr lang="en-US" sz="1400" b="0" dirty="0" smtClean="0">
                <a:solidFill>
                  <a:schemeClr val="tx1">
                    <a:lumMod val="75000"/>
                    <a:lumOff val="25000"/>
                  </a:schemeClr>
                </a:solidFill>
              </a:rPr>
              <a:t>Event Tickets</a:t>
            </a:r>
          </a:p>
          <a:p>
            <a:pPr lvl="1">
              <a:buFont typeface="Arial" pitchFamily="34" charset="0"/>
              <a:buChar char="•"/>
            </a:pPr>
            <a:r>
              <a:rPr lang="en-US" sz="1400" dirty="0" smtClean="0">
                <a:solidFill>
                  <a:schemeClr val="tx1">
                    <a:lumMod val="75000"/>
                    <a:lumOff val="25000"/>
                  </a:schemeClr>
                </a:solidFill>
              </a:rPr>
              <a:t>Golf Tournaments</a:t>
            </a:r>
          </a:p>
          <a:p>
            <a:pPr lvl="1">
              <a:buFont typeface="Arial" pitchFamily="34" charset="0"/>
              <a:buChar char="•"/>
            </a:pPr>
            <a:r>
              <a:rPr lang="en-US" sz="1400" b="0" dirty="0" smtClean="0">
                <a:solidFill>
                  <a:schemeClr val="tx1">
                    <a:lumMod val="75000"/>
                    <a:lumOff val="25000"/>
                  </a:schemeClr>
                </a:solidFill>
              </a:rPr>
              <a:t>Fundraiser Sales</a:t>
            </a:r>
          </a:p>
          <a:p>
            <a:pPr marL="0" indent="0">
              <a:buFont typeface="Arial" charset="0"/>
              <a:buNone/>
            </a:pPr>
            <a:endParaRPr lang="en-US" sz="1800" b="0" dirty="0" smtClean="0">
              <a:solidFill>
                <a:schemeClr val="tx1">
                  <a:lumMod val="75000"/>
                  <a:lumOff val="25000"/>
                </a:schemeClr>
              </a:solidFill>
            </a:endParaRPr>
          </a:p>
          <a:p>
            <a:pPr marL="0" indent="0">
              <a:buFont typeface="Arial" charset="0"/>
              <a:buNone/>
            </a:pPr>
            <a:r>
              <a:rPr lang="en-US" sz="1800" b="0" dirty="0" smtClean="0">
                <a:solidFill>
                  <a:schemeClr val="tx1">
                    <a:lumMod val="75000"/>
                    <a:lumOff val="25000"/>
                  </a:schemeClr>
                </a:solidFill>
              </a:rPr>
              <a:t> </a:t>
            </a:r>
          </a:p>
          <a:p>
            <a:pPr marL="0" indent="0">
              <a:buFont typeface="Arial" charset="0"/>
              <a:buNone/>
            </a:pPr>
            <a:endParaRPr lang="en-US" sz="2000" b="0" dirty="0" smtClean="0">
              <a:solidFill>
                <a:schemeClr val="tx1">
                  <a:lumMod val="75000"/>
                  <a:lumOff val="25000"/>
                </a:schemeClr>
              </a:solidFill>
            </a:endParaRPr>
          </a:p>
          <a:p>
            <a:pPr marL="0" indent="0">
              <a:buFont typeface="Arial" charset="0"/>
              <a:buNone/>
            </a:pPr>
            <a:endParaRPr lang="en-US" sz="2000" dirty="0" smtClean="0">
              <a:solidFill>
                <a:schemeClr val="tx1">
                  <a:lumMod val="75000"/>
                  <a:lumOff val="25000"/>
                </a:schemeClr>
              </a:solidFill>
            </a:endParaRPr>
          </a:p>
          <a:p>
            <a:pPr lvl="1"/>
            <a:endParaRPr lang="en-US" sz="1400" dirty="0" smtClean="0">
              <a:solidFill>
                <a:schemeClr val="tx1">
                  <a:lumMod val="75000"/>
                  <a:lumOff val="25000"/>
                </a:schemeClr>
              </a:solidFill>
            </a:endParaRPr>
          </a:p>
          <a:p>
            <a:r>
              <a:rPr lang="en-US" sz="1400" b="0" dirty="0" smtClean="0">
                <a:solidFill>
                  <a:schemeClr val="tx1">
                    <a:lumMod val="75000"/>
                    <a:lumOff val="25000"/>
                  </a:schemeClr>
                </a:solidFill>
              </a:rPr>
              <a:t>Assemblies</a:t>
            </a:r>
            <a:endParaRPr lang="en-US" sz="1400" b="0" dirty="0">
              <a:solidFill>
                <a:schemeClr val="tx1">
                  <a:lumMod val="75000"/>
                  <a:lumOff val="25000"/>
                </a:schemeClr>
              </a:solidFill>
            </a:endParaRPr>
          </a:p>
          <a:p>
            <a:r>
              <a:rPr lang="en-US" sz="1400" b="0" dirty="0" smtClean="0">
                <a:solidFill>
                  <a:schemeClr val="tx1">
                    <a:lumMod val="75000"/>
                    <a:lumOff val="25000"/>
                  </a:schemeClr>
                </a:solidFill>
              </a:rPr>
              <a:t>PETS</a:t>
            </a:r>
          </a:p>
          <a:p>
            <a:r>
              <a:rPr lang="en-US" sz="1400" b="0" dirty="0" smtClean="0">
                <a:solidFill>
                  <a:schemeClr val="tx1">
                    <a:lumMod val="75000"/>
                    <a:lumOff val="25000"/>
                  </a:schemeClr>
                </a:solidFill>
              </a:rPr>
              <a:t>District </a:t>
            </a:r>
            <a:r>
              <a:rPr lang="en-US" sz="1400" b="0" dirty="0">
                <a:solidFill>
                  <a:schemeClr val="tx1">
                    <a:lumMod val="75000"/>
                    <a:lumOff val="25000"/>
                  </a:schemeClr>
                </a:solidFill>
              </a:rPr>
              <a:t>Conferences</a:t>
            </a:r>
          </a:p>
          <a:p>
            <a:r>
              <a:rPr lang="en-US" sz="1400" b="0" dirty="0" smtClean="0">
                <a:solidFill>
                  <a:schemeClr val="tx1">
                    <a:lumMod val="75000"/>
                    <a:lumOff val="25000"/>
                  </a:schemeClr>
                </a:solidFill>
              </a:rPr>
              <a:t>and </a:t>
            </a:r>
            <a:r>
              <a:rPr lang="en-US" sz="1400" b="0" dirty="0">
                <a:solidFill>
                  <a:schemeClr val="tx1">
                    <a:lumMod val="75000"/>
                    <a:lumOff val="25000"/>
                  </a:schemeClr>
                </a:solidFill>
              </a:rPr>
              <a:t>more!</a:t>
            </a:r>
          </a:p>
          <a:p>
            <a:endParaRPr lang="en-US" sz="1050" b="0" dirty="0"/>
          </a:p>
        </p:txBody>
      </p:sp>
      <p:sp>
        <p:nvSpPr>
          <p:cNvPr id="6" name="Rectangle 5"/>
          <p:cNvSpPr/>
          <p:nvPr/>
        </p:nvSpPr>
        <p:spPr>
          <a:xfrm>
            <a:off x="228600" y="2667000"/>
            <a:ext cx="4572000" cy="1477328"/>
          </a:xfrm>
          <a:prstGeom prst="rect">
            <a:avLst/>
          </a:prstGeom>
        </p:spPr>
        <p:txBody>
          <a:bodyPr>
            <a:spAutoFit/>
          </a:bodyPr>
          <a:lstStyle/>
          <a:p>
            <a:pPr marL="0" indent="0">
              <a:buNone/>
            </a:pPr>
            <a:r>
              <a:rPr lang="en-US" dirty="0">
                <a:solidFill>
                  <a:schemeClr val="tx1">
                    <a:lumMod val="75000"/>
                    <a:lumOff val="25000"/>
                  </a:schemeClr>
                </a:solidFill>
                <a:latin typeface="+mj-lt"/>
              </a:rPr>
              <a:t>Accept online registrations from your members and the general public. Integrated with the Online Payment &amp; </a:t>
            </a:r>
            <a:r>
              <a:rPr lang="en-US" dirty="0" err="1">
                <a:solidFill>
                  <a:schemeClr val="tx1">
                    <a:lumMod val="75000"/>
                    <a:lumOff val="25000"/>
                  </a:schemeClr>
                </a:solidFill>
                <a:latin typeface="+mj-lt"/>
              </a:rPr>
              <a:t>eCommerce</a:t>
            </a:r>
            <a:r>
              <a:rPr lang="en-US" dirty="0">
                <a:solidFill>
                  <a:schemeClr val="tx1">
                    <a:lumMod val="75000"/>
                    <a:lumOff val="25000"/>
                  </a:schemeClr>
                </a:solidFill>
                <a:latin typeface="+mj-lt"/>
              </a:rPr>
              <a:t> module, you can choose to process payments right away by credit card.</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6422" y="1447800"/>
            <a:ext cx="3398020" cy="3505200"/>
          </a:xfrm>
          <a:prstGeom prst="roundRect">
            <a:avLst>
              <a:gd name="adj" fmla="val 8594"/>
            </a:avLst>
          </a:prstGeom>
          <a:solidFill>
            <a:srgbClr val="FFFFFF">
              <a:shade val="85000"/>
            </a:srgbClr>
          </a:solidFill>
          <a:ln>
            <a:solidFill>
              <a:srgbClr val="00B0F0"/>
            </a:solidFill>
          </a:ln>
          <a:effectLst/>
        </p:spPr>
      </p:pic>
      <p:sp>
        <p:nvSpPr>
          <p:cNvPr id="10" name="Rectangle 9"/>
          <p:cNvSpPr/>
          <p:nvPr/>
        </p:nvSpPr>
        <p:spPr>
          <a:xfrm>
            <a:off x="3810000" y="304800"/>
            <a:ext cx="396262" cy="369332"/>
          </a:xfrm>
          <a:prstGeom prst="rect">
            <a:avLst/>
          </a:prstGeom>
        </p:spPr>
        <p:txBody>
          <a:bodyPr wrap="none">
            <a:spAutoFit/>
          </a:bodyPr>
          <a:lstStyle/>
          <a:p>
            <a:r>
              <a:rPr lang="en-US" b="1" baseline="30000" dirty="0">
                <a:solidFill>
                  <a:srgbClr val="00B0F0"/>
                </a:solidFill>
                <a:latin typeface="+mj-lt"/>
              </a:rPr>
              <a:t>TM</a:t>
            </a:r>
            <a:endParaRPr lang="en-CA" b="1" dirty="0">
              <a:solidFill>
                <a:srgbClr val="00B0F0"/>
              </a:solidFill>
              <a:latin typeface="+mj-lt"/>
            </a:endParaRPr>
          </a:p>
        </p:txBody>
      </p:sp>
      <p:sp>
        <p:nvSpPr>
          <p:cNvPr id="11" name="Rectangle 10"/>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3" name="TextBox 12"/>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extLst>
      <p:ext uri="{BB962C8B-B14F-4D97-AF65-F5344CB8AC3E}">
        <p14:creationId xmlns:p14="http://schemas.microsoft.com/office/powerpoint/2010/main" val="127403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8">
                                            <p:txEl>
                                              <p:pRg st="6" end="6"/>
                                            </p:txEl>
                                          </p:spTgt>
                                        </p:tgtEl>
                                        <p:attrNameLst>
                                          <p:attrName>style.visibility</p:attrName>
                                        </p:attrNameLst>
                                      </p:cBhvr>
                                      <p:to>
                                        <p:strVal val="visible"/>
                                      </p:to>
                                    </p:set>
                                    <p:anim calcmode="lin" valueType="num">
                                      <p:cBhvr>
                                        <p:cTn id="7" dur="1000" fill="hold"/>
                                        <p:tgtEl>
                                          <p:spTgt spid="8">
                                            <p:txEl>
                                              <p:pRg st="6" end="6"/>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67" y="108857"/>
            <a:ext cx="8229600" cy="1143000"/>
          </a:xfrm>
        </p:spPr>
        <p:txBody>
          <a:bodyPr/>
          <a:lstStyle/>
          <a:p>
            <a:pPr algn="l"/>
            <a:r>
              <a:rPr lang="en-CA" dirty="0" smtClean="0"/>
              <a:t>Mobile App</a:t>
            </a:r>
            <a:endParaRPr lang="en-CA" dirty="0"/>
          </a:p>
        </p:txBody>
      </p:sp>
      <p:sp>
        <p:nvSpPr>
          <p:cNvPr id="5" name="Content Placeholder 4"/>
          <p:cNvSpPr>
            <a:spLocks noGrp="1"/>
          </p:cNvSpPr>
          <p:nvPr>
            <p:ph idx="1"/>
          </p:nvPr>
        </p:nvSpPr>
        <p:spPr>
          <a:xfrm>
            <a:off x="3067137" y="1524000"/>
            <a:ext cx="5543463" cy="4525963"/>
          </a:xfrm>
        </p:spPr>
        <p:txBody>
          <a:bodyPr/>
          <a:lstStyle/>
          <a:p>
            <a:pPr marL="0" indent="0">
              <a:buNone/>
            </a:pPr>
            <a:r>
              <a:rPr lang="en-CA" sz="2800" b="0" dirty="0" smtClean="0">
                <a:solidFill>
                  <a:schemeClr val="tx1">
                    <a:lumMod val="75000"/>
                    <a:lumOff val="25000"/>
                  </a:schemeClr>
                </a:solidFill>
              </a:rPr>
              <a:t>Your key to connect to your club on the go!</a:t>
            </a:r>
          </a:p>
          <a:p>
            <a:pPr marL="0" indent="0">
              <a:buNone/>
            </a:pPr>
            <a:r>
              <a:rPr lang="en-CA" sz="2800" b="0" dirty="0" smtClean="0">
                <a:solidFill>
                  <a:schemeClr val="tx1">
                    <a:lumMod val="75000"/>
                    <a:lumOff val="25000"/>
                  </a:schemeClr>
                </a:solidFill>
              </a:rPr>
              <a:t>Password protected, just like your website, the ClubRunner Mobile App consists of 3 main modules:</a:t>
            </a:r>
          </a:p>
          <a:p>
            <a:pPr lvl="1"/>
            <a:r>
              <a:rPr lang="en-CA" sz="2400" dirty="0" smtClean="0">
                <a:solidFill>
                  <a:schemeClr val="tx1">
                    <a:lumMod val="75000"/>
                    <a:lumOff val="25000"/>
                  </a:schemeClr>
                </a:solidFill>
              </a:rPr>
              <a:t>Member Directory</a:t>
            </a:r>
          </a:p>
          <a:p>
            <a:pPr lvl="1"/>
            <a:r>
              <a:rPr lang="en-CA" sz="2400" b="0" dirty="0" smtClean="0">
                <a:solidFill>
                  <a:schemeClr val="tx1">
                    <a:lumMod val="75000"/>
                    <a:lumOff val="25000"/>
                  </a:schemeClr>
                </a:solidFill>
              </a:rPr>
              <a:t>Latest Stories Feed</a:t>
            </a:r>
          </a:p>
          <a:p>
            <a:pPr lvl="1"/>
            <a:r>
              <a:rPr lang="en-CA" sz="2400" dirty="0" smtClean="0">
                <a:solidFill>
                  <a:schemeClr val="tx1">
                    <a:lumMod val="75000"/>
                    <a:lumOff val="25000"/>
                  </a:schemeClr>
                </a:solidFill>
              </a:rPr>
              <a:t>Rotary Club Locator</a:t>
            </a:r>
            <a:endParaRPr lang="en-CA" sz="2400" b="0" dirty="0" smtClean="0">
              <a:solidFill>
                <a:schemeClr val="tx1">
                  <a:lumMod val="75000"/>
                  <a:lumOff val="25000"/>
                </a:schemeClr>
              </a:solidFill>
            </a:endParaRPr>
          </a:p>
          <a:p>
            <a:endParaRPr lang="en-CA" b="0"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8600" y="1341437"/>
            <a:ext cx="2609937" cy="4525963"/>
          </a:xfrm>
          <a:prstGeom prst="rect">
            <a:avLst/>
          </a:prstGeom>
          <a:noFill/>
          <a:ln w="9525">
            <a:noFill/>
            <a:miter lim="800000"/>
            <a:headEnd/>
            <a:tailEnd/>
          </a:ln>
          <a:effectLst/>
        </p:spPr>
      </p:pic>
      <p:pic>
        <p:nvPicPr>
          <p:cNvPr id="7" name="Picture 6">
            <a:hlinkClick r:id="rId4"/>
          </p:cNvPr>
          <p:cNvPicPr>
            <a:picLocks noChangeAspect="1"/>
          </p:cNvPicPr>
          <p:nvPr/>
        </p:nvPicPr>
        <p:blipFill rotWithShape="1">
          <a:blip r:embed="rId5">
            <a:extLst>
              <a:ext uri="{28A0092B-C50C-407E-A947-70E740481C1C}">
                <a14:useLocalDpi xmlns:a14="http://schemas.microsoft.com/office/drawing/2010/main" val="0"/>
              </a:ext>
            </a:extLst>
          </a:blip>
          <a:srcRect l="7091" t="10913" r="8577" b="12696"/>
          <a:stretch/>
        </p:blipFill>
        <p:spPr>
          <a:xfrm>
            <a:off x="7342504" y="74645"/>
            <a:ext cx="1544400" cy="5371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2504" y="642929"/>
            <a:ext cx="1543050" cy="504825"/>
          </a:xfrm>
          <a:prstGeom prst="rect">
            <a:avLst/>
          </a:prstGeom>
        </p:spPr>
      </p:pic>
      <p:sp>
        <p:nvSpPr>
          <p:cNvPr id="8" name="Rectangle 7"/>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0" name="TextBox 9"/>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extLst>
      <p:ext uri="{BB962C8B-B14F-4D97-AF65-F5344CB8AC3E}">
        <p14:creationId xmlns:p14="http://schemas.microsoft.com/office/powerpoint/2010/main" val="10071325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5380"/>
            <a:ext cx="8229600" cy="1143000"/>
          </a:xfrm>
        </p:spPr>
        <p:txBody>
          <a:bodyPr/>
          <a:lstStyle/>
          <a:p>
            <a:pPr algn="l"/>
            <a:r>
              <a:rPr lang="en-CA" dirty="0" smtClean="0"/>
              <a:t>Mobile App</a:t>
            </a:r>
            <a:endParaRPr lang="en-CA" dirty="0"/>
          </a:p>
        </p:txBody>
      </p:sp>
      <p:sp>
        <p:nvSpPr>
          <p:cNvPr id="3" name="Content Placeholder 2"/>
          <p:cNvSpPr>
            <a:spLocks noGrp="1"/>
          </p:cNvSpPr>
          <p:nvPr>
            <p:ph idx="1"/>
          </p:nvPr>
        </p:nvSpPr>
        <p:spPr>
          <a:xfrm>
            <a:off x="228600" y="1417637"/>
            <a:ext cx="6324600" cy="4525963"/>
          </a:xfrm>
        </p:spPr>
        <p:txBody>
          <a:bodyPr>
            <a:normAutofit lnSpcReduction="10000"/>
          </a:bodyPr>
          <a:lstStyle/>
          <a:p>
            <a:r>
              <a:rPr lang="en-CA" sz="2400" dirty="0" smtClean="0">
                <a:solidFill>
                  <a:schemeClr val="tx1">
                    <a:lumMod val="75000"/>
                    <a:lumOff val="25000"/>
                  </a:schemeClr>
                </a:solidFill>
              </a:rPr>
              <a:t>Member Directory</a:t>
            </a:r>
          </a:p>
          <a:p>
            <a:pPr lvl="1"/>
            <a:r>
              <a:rPr lang="en-CA" sz="1800" dirty="0" smtClean="0">
                <a:solidFill>
                  <a:schemeClr val="tx1">
                    <a:lumMod val="75000"/>
                    <a:lumOff val="25000"/>
                  </a:schemeClr>
                </a:solidFill>
              </a:rPr>
              <a:t>View the most up to date member directory, upon login. Browse through member profiles, make a call to any of their phone numbers, e-mail them directly or add them to your contacts list.</a:t>
            </a:r>
          </a:p>
          <a:p>
            <a:r>
              <a:rPr lang="en-CA" sz="2400" dirty="0" smtClean="0">
                <a:solidFill>
                  <a:schemeClr val="tx1">
                    <a:lumMod val="75000"/>
                    <a:lumOff val="25000"/>
                  </a:schemeClr>
                </a:solidFill>
              </a:rPr>
              <a:t>View Posts on Your Website</a:t>
            </a:r>
          </a:p>
          <a:p>
            <a:pPr lvl="1"/>
            <a:r>
              <a:rPr lang="en-CA" sz="1800" dirty="0" smtClean="0">
                <a:solidFill>
                  <a:schemeClr val="tx1">
                    <a:lumMod val="75000"/>
                    <a:lumOff val="25000"/>
                  </a:schemeClr>
                </a:solidFill>
              </a:rPr>
              <a:t>View the latest feed of home page stories that are on your site directly on your phone.</a:t>
            </a:r>
          </a:p>
          <a:p>
            <a:r>
              <a:rPr lang="en-CA" sz="2400" dirty="0" smtClean="0">
                <a:solidFill>
                  <a:schemeClr val="tx1">
                    <a:lumMod val="75000"/>
                    <a:lumOff val="25000"/>
                  </a:schemeClr>
                </a:solidFill>
              </a:rPr>
              <a:t>Rotary Club Locator</a:t>
            </a:r>
          </a:p>
          <a:p>
            <a:pPr lvl="1"/>
            <a:r>
              <a:rPr lang="en-CA" sz="1800" dirty="0" smtClean="0">
                <a:solidFill>
                  <a:schemeClr val="tx1">
                    <a:lumMod val="75000"/>
                    <a:lumOff val="25000"/>
                  </a:schemeClr>
                </a:solidFill>
              </a:rPr>
              <a:t>Instantly displays a map showing you the closest clubs near you. By clicking on the drop pin, you get access to more information including their meeting day, time, venue and directions from your current location to meeting venue</a:t>
            </a:r>
            <a:r>
              <a:rPr lang="en-CA" sz="2000" dirty="0" smtClean="0">
                <a:solidFill>
                  <a:schemeClr val="tx1">
                    <a:lumMod val="75000"/>
                    <a:lumOff val="25000"/>
                  </a:schemeClr>
                </a:solidFill>
              </a:rPr>
              <a: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6600" y="127000"/>
            <a:ext cx="1879600" cy="2819400"/>
          </a:xfrm>
          <a:prstGeom prst="rect">
            <a:avLst/>
          </a:prstGeom>
          <a:ln w="12700">
            <a:solidFill>
              <a:schemeClr val="tx1"/>
            </a:solidFill>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1200" y="3124200"/>
            <a:ext cx="1905000" cy="2857500"/>
          </a:xfrm>
          <a:prstGeom prst="rect">
            <a:avLst/>
          </a:prstGeom>
          <a:ln w="12700">
            <a:solidFill>
              <a:schemeClr val="tx1"/>
            </a:solidFill>
          </a:ln>
        </p:spPr>
      </p:pic>
      <p:sp>
        <p:nvSpPr>
          <p:cNvPr id="7" name="Text Box 3"/>
          <p:cNvSpPr txBox="1">
            <a:spLocks noChangeArrowheads="1"/>
          </p:cNvSpPr>
          <p:nvPr/>
        </p:nvSpPr>
        <p:spPr bwMode="auto">
          <a:xfrm>
            <a:off x="438539" y="916099"/>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Overview</a:t>
            </a:r>
            <a:endParaRPr lang="en-US" sz="2800" b="1" dirty="0">
              <a:solidFill>
                <a:schemeClr val="bg1">
                  <a:lumMod val="50000"/>
                </a:schemeClr>
              </a:solidFill>
              <a:latin typeface="Calibri" pitchFamily="34" charset="0"/>
            </a:endParaRPr>
          </a:p>
        </p:txBody>
      </p:sp>
      <p:sp>
        <p:nvSpPr>
          <p:cNvPr id="8" name="Rectangle 7"/>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0" name="TextBox 9"/>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extLst>
      <p:ext uri="{BB962C8B-B14F-4D97-AF65-F5344CB8AC3E}">
        <p14:creationId xmlns:p14="http://schemas.microsoft.com/office/powerpoint/2010/main" val="15310463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l"/>
            <a:r>
              <a:rPr lang="en-CA" dirty="0" smtClean="0"/>
              <a:t>Social Media Integration</a:t>
            </a:r>
            <a:endParaRPr lang="en-CA" dirty="0"/>
          </a:p>
        </p:txBody>
      </p:sp>
      <p:sp>
        <p:nvSpPr>
          <p:cNvPr id="3" name="Content Placeholder 2"/>
          <p:cNvSpPr>
            <a:spLocks noGrp="1"/>
          </p:cNvSpPr>
          <p:nvPr>
            <p:ph idx="1"/>
          </p:nvPr>
        </p:nvSpPr>
        <p:spPr>
          <a:xfrm>
            <a:off x="450555" y="1219200"/>
            <a:ext cx="5181600" cy="4525963"/>
          </a:xfrm>
        </p:spPr>
        <p:txBody>
          <a:bodyPr/>
          <a:lstStyle/>
          <a:p>
            <a:pPr marL="0" indent="0">
              <a:buNone/>
            </a:pPr>
            <a:r>
              <a:rPr lang="en-CA" sz="1800" b="0" dirty="0" smtClean="0">
                <a:solidFill>
                  <a:schemeClr val="tx1">
                    <a:lumMod val="75000"/>
                    <a:lumOff val="25000"/>
                  </a:schemeClr>
                </a:solidFill>
              </a:rPr>
              <a:t>Use the widget selector to simply drag and drop social media plug-ins such as Facebook to your homepage. </a:t>
            </a:r>
          </a:p>
          <a:p>
            <a:pPr marL="0" indent="0">
              <a:buNone/>
            </a:pPr>
            <a:endParaRPr lang="en-CA" sz="1800" b="0" dirty="0">
              <a:solidFill>
                <a:schemeClr val="tx1">
                  <a:lumMod val="75000"/>
                  <a:lumOff val="25000"/>
                </a:schemeClr>
              </a:solidFill>
            </a:endParaRPr>
          </a:p>
          <a:p>
            <a:pPr marL="0" indent="0">
              <a:buNone/>
            </a:pPr>
            <a:r>
              <a:rPr lang="en-CA" sz="1800" b="0" dirty="0" smtClean="0">
                <a:solidFill>
                  <a:schemeClr val="tx1">
                    <a:lumMod val="75000"/>
                    <a:lumOff val="25000"/>
                  </a:schemeClr>
                </a:solidFill>
              </a:rPr>
              <a:t>Add share icons throughout your site, making it one click away from being promoted to the world! Additionally, add any RSS feed to instantly display the latest Rotary news headlines to your site visitors!</a:t>
            </a:r>
            <a:endParaRPr lang="en-CA" sz="1800" b="0" dirty="0">
              <a:solidFill>
                <a:schemeClr val="tx1">
                  <a:lumMod val="75000"/>
                  <a:lumOff val="25000"/>
                </a:schemeClr>
              </a:solidFill>
            </a:endParaRPr>
          </a:p>
        </p:txBody>
      </p:sp>
      <p:pic>
        <p:nvPicPr>
          <p:cNvPr id="4" name="Picture 3"/>
          <p:cNvPicPr>
            <a:picLocks noChangeAspect="1" noChangeArrowheads="1"/>
          </p:cNvPicPr>
          <p:nvPr/>
        </p:nvPicPr>
        <p:blipFill>
          <a:blip r:embed="rId3" cstate="print"/>
          <a:srcRect/>
          <a:stretch>
            <a:fillRect/>
          </a:stretch>
        </p:blipFill>
        <p:spPr bwMode="auto">
          <a:xfrm>
            <a:off x="983955" y="3937897"/>
            <a:ext cx="2706016" cy="2209800"/>
          </a:xfrm>
          <a:prstGeom prst="rect">
            <a:avLst/>
          </a:prstGeom>
          <a:noFill/>
          <a:ln w="9525">
            <a:solidFill>
              <a:schemeClr val="accent1"/>
            </a:solid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3955755" y="3937897"/>
            <a:ext cx="2335894" cy="1950098"/>
          </a:xfrm>
          <a:prstGeom prst="rect">
            <a:avLst/>
          </a:prstGeom>
          <a:noFill/>
          <a:ln w="9525">
            <a:solidFill>
              <a:schemeClr val="accent1"/>
            </a:solidFill>
            <a:miter lim="800000"/>
            <a:headEnd/>
            <a:tailEnd/>
          </a:ln>
        </p:spPr>
      </p:pic>
      <p:sp>
        <p:nvSpPr>
          <p:cNvPr id="7" name="Right Arrow 6"/>
          <p:cNvSpPr/>
          <p:nvPr/>
        </p:nvSpPr>
        <p:spPr>
          <a:xfrm rot="11880633">
            <a:off x="3050811" y="5091195"/>
            <a:ext cx="1089461" cy="2338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26" name="Picture 2" descr="C:\Users\divya.tandan.DOXESS\Desktop\socialsha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784" y="1371600"/>
            <a:ext cx="3268402" cy="192622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0" name="TextBox 9"/>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extLst>
      <p:ext uri="{BB962C8B-B14F-4D97-AF65-F5344CB8AC3E}">
        <p14:creationId xmlns:p14="http://schemas.microsoft.com/office/powerpoint/2010/main" val="907389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 </a:t>
            </a:r>
          </a:p>
        </p:txBody>
      </p:sp>
      <p:sp>
        <p:nvSpPr>
          <p:cNvPr id="8" name="Content Placeholder 7"/>
          <p:cNvSpPr>
            <a:spLocks noGrp="1"/>
          </p:cNvSpPr>
          <p:nvPr>
            <p:ph idx="1"/>
          </p:nvPr>
        </p:nvSpPr>
        <p:spPr/>
        <p:txBody>
          <a:bodyPr>
            <a:normAutofit fontScale="92500" lnSpcReduction="20000"/>
          </a:bodyPr>
          <a:lstStyle/>
          <a:p>
            <a:pPr>
              <a:spcBef>
                <a:spcPct val="50000"/>
              </a:spcBef>
            </a:pPr>
            <a:r>
              <a:rPr lang="en-US" sz="2400" b="0" dirty="0" smtClean="0">
                <a:latin typeface="Calibri" pitchFamily="34" charset="0"/>
                <a:hlinkClick r:id="rId3" action="ppaction://hlinksldjump"/>
              </a:rPr>
              <a:t>Website Designer  </a:t>
            </a:r>
            <a:endParaRPr lang="en-US" sz="2400" b="0" dirty="0" smtClean="0">
              <a:latin typeface="Calibri" pitchFamily="34" charset="0"/>
            </a:endParaRPr>
          </a:p>
          <a:p>
            <a:pPr>
              <a:spcBef>
                <a:spcPct val="50000"/>
              </a:spcBef>
            </a:pPr>
            <a:r>
              <a:rPr lang="en-US" sz="2400" b="0" dirty="0" smtClean="0">
                <a:latin typeface="Calibri" pitchFamily="34" charset="0"/>
                <a:hlinkClick r:id="rId4" action="ppaction://hlinksldjump"/>
              </a:rPr>
              <a:t>Member Directory </a:t>
            </a:r>
            <a:endParaRPr lang="en-US" sz="2400" b="0" dirty="0" smtClean="0">
              <a:latin typeface="Calibri" pitchFamily="34" charset="0"/>
            </a:endParaRPr>
          </a:p>
          <a:p>
            <a:pPr>
              <a:spcBef>
                <a:spcPct val="50000"/>
              </a:spcBef>
            </a:pPr>
            <a:r>
              <a:rPr lang="en-US" sz="2400" b="0" dirty="0" smtClean="0">
                <a:latin typeface="Calibri" pitchFamily="34" charset="0"/>
                <a:hlinkClick r:id="rId5" action="ppaction://hlinksldjump"/>
              </a:rPr>
              <a:t>Email Message Center</a:t>
            </a:r>
            <a:endParaRPr lang="en-US" sz="2400" b="0" dirty="0" smtClean="0">
              <a:latin typeface="Calibri" pitchFamily="34" charset="0"/>
            </a:endParaRPr>
          </a:p>
          <a:p>
            <a:pPr>
              <a:spcBef>
                <a:spcPct val="50000"/>
              </a:spcBef>
            </a:pPr>
            <a:r>
              <a:rPr lang="en-US" sz="2400" b="0" dirty="0" err="1" smtClean="0">
                <a:latin typeface="Calibri" pitchFamily="34" charset="0"/>
                <a:hlinkClick r:id="rId6" action="ppaction://hlinksldjump"/>
              </a:rPr>
              <a:t>eBulletin</a:t>
            </a:r>
            <a:endParaRPr lang="en-US" sz="2400" b="0" dirty="0" smtClean="0">
              <a:latin typeface="Calibri" pitchFamily="34" charset="0"/>
            </a:endParaRPr>
          </a:p>
          <a:p>
            <a:pPr>
              <a:spcBef>
                <a:spcPct val="50000"/>
              </a:spcBef>
            </a:pPr>
            <a:r>
              <a:rPr lang="en-US" sz="2400" dirty="0">
                <a:latin typeface="Calibri" pitchFamily="34" charset="0"/>
                <a:hlinkClick r:id="rId7" action="ppaction://hlinksldjump"/>
              </a:rPr>
              <a:t>Contacts </a:t>
            </a:r>
            <a:r>
              <a:rPr lang="en-US" sz="2400" dirty="0" smtClean="0">
                <a:latin typeface="Calibri" pitchFamily="34" charset="0"/>
                <a:hlinkClick r:id="rId7" action="ppaction://hlinksldjump"/>
              </a:rPr>
              <a:t>Module</a:t>
            </a:r>
            <a:endParaRPr lang="en-US" sz="2400" b="0" dirty="0" smtClean="0">
              <a:latin typeface="Calibri" pitchFamily="34" charset="0"/>
            </a:endParaRPr>
          </a:p>
          <a:p>
            <a:pPr>
              <a:spcBef>
                <a:spcPct val="50000"/>
              </a:spcBef>
            </a:pPr>
            <a:r>
              <a:rPr lang="en-US" sz="2400" b="0" dirty="0" smtClean="0">
                <a:latin typeface="Calibri" pitchFamily="34" charset="0"/>
                <a:hlinkClick r:id="rId8" action="ppaction://hlinksldjump"/>
              </a:rPr>
              <a:t>Event Planner</a:t>
            </a:r>
            <a:r>
              <a:rPr lang="en-US" sz="2400" b="0" dirty="0">
                <a:latin typeface="Calibri" pitchFamily="34" charset="0"/>
                <a:hlinkClick r:id="rId8" action="ppaction://hlinksldjump"/>
              </a:rPr>
              <a:t> </a:t>
            </a:r>
            <a:r>
              <a:rPr lang="en-US" sz="2400" b="0" dirty="0" smtClean="0">
                <a:latin typeface="Calibri" pitchFamily="34" charset="0"/>
                <a:hlinkClick r:id="rId8" action="ppaction://hlinksldjump"/>
              </a:rPr>
              <a:t>&amp; Calendar</a:t>
            </a:r>
            <a:endParaRPr lang="en-US" sz="2400" dirty="0">
              <a:latin typeface="Calibri" pitchFamily="34" charset="0"/>
            </a:endParaRPr>
          </a:p>
          <a:p>
            <a:pPr>
              <a:spcBef>
                <a:spcPct val="50000"/>
              </a:spcBef>
            </a:pPr>
            <a:r>
              <a:rPr lang="en-US" sz="2400" dirty="0">
                <a:latin typeface="Calibri" pitchFamily="34" charset="0"/>
                <a:hlinkClick r:id="rId9" action="ppaction://hlinksldjump"/>
              </a:rPr>
              <a:t>Volunteers </a:t>
            </a:r>
            <a:r>
              <a:rPr lang="en-US" sz="2400" dirty="0" smtClean="0">
                <a:latin typeface="Calibri" pitchFamily="34" charset="0"/>
                <a:hlinkClick r:id="rId9" action="ppaction://hlinksldjump"/>
              </a:rPr>
              <a:t>Module</a:t>
            </a:r>
            <a:endParaRPr lang="en-US" sz="2400" b="0" dirty="0" smtClean="0">
              <a:latin typeface="Calibri" pitchFamily="34" charset="0"/>
            </a:endParaRPr>
          </a:p>
          <a:p>
            <a:pPr>
              <a:spcBef>
                <a:spcPct val="50000"/>
              </a:spcBef>
            </a:pPr>
            <a:r>
              <a:rPr lang="en-US" sz="2400" b="0" dirty="0" smtClean="0">
                <a:latin typeface="Calibri" pitchFamily="34" charset="0"/>
                <a:hlinkClick r:id="rId10" action="ppaction://hlinksldjump"/>
              </a:rPr>
              <a:t>Dues </a:t>
            </a:r>
            <a:r>
              <a:rPr lang="en-US" sz="2400" b="0" dirty="0">
                <a:latin typeface="Calibri" pitchFamily="34" charset="0"/>
                <a:hlinkClick r:id="rId10" action="ppaction://hlinksldjump"/>
              </a:rPr>
              <a:t>&amp; </a:t>
            </a:r>
            <a:r>
              <a:rPr lang="en-US" sz="2400" b="0" dirty="0" smtClean="0">
                <a:latin typeface="Calibri" pitchFamily="34" charset="0"/>
                <a:hlinkClick r:id="rId10" action="ppaction://hlinksldjump"/>
              </a:rPr>
              <a:t>Billing</a:t>
            </a:r>
            <a:endParaRPr lang="en-US" sz="2400" b="0" dirty="0" smtClean="0">
              <a:latin typeface="Calibri" pitchFamily="34" charset="0"/>
            </a:endParaRPr>
          </a:p>
          <a:p>
            <a:pPr>
              <a:spcBef>
                <a:spcPct val="50000"/>
              </a:spcBef>
            </a:pPr>
            <a:r>
              <a:rPr lang="en-US" sz="2400" b="0" dirty="0" smtClean="0">
                <a:latin typeface="Calibri" pitchFamily="34" charset="0"/>
                <a:hlinkClick r:id="rId11" action="ppaction://hlinksldjump"/>
              </a:rPr>
              <a:t>Attendance Manager</a:t>
            </a:r>
            <a:endParaRPr lang="en-US" sz="2400" b="0" dirty="0" smtClean="0">
              <a:latin typeface="Calibri" pitchFamily="34" charset="0"/>
            </a:endParaRPr>
          </a:p>
          <a:p>
            <a:pPr>
              <a:spcBef>
                <a:spcPct val="50000"/>
              </a:spcBef>
            </a:pPr>
            <a:r>
              <a:rPr lang="en-US" sz="2400" b="0" dirty="0" smtClean="0">
                <a:latin typeface="Calibri" pitchFamily="34" charset="0"/>
                <a:hlinkClick r:id="rId12" action="ppaction://hlinksldjump"/>
              </a:rPr>
              <a:t>RI Database Integration</a:t>
            </a:r>
            <a:endParaRPr lang="en-US" sz="2400" b="0" dirty="0" smtClean="0">
              <a:latin typeface="Calibri" pitchFamily="34" charset="0"/>
            </a:endParaRPr>
          </a:p>
          <a:p>
            <a:pPr>
              <a:spcBef>
                <a:spcPct val="50000"/>
              </a:spcBef>
              <a:buNone/>
            </a:pPr>
            <a:endParaRPr lang="en-US" sz="3600" dirty="0"/>
          </a:p>
        </p:txBody>
      </p:sp>
      <p:sp>
        <p:nvSpPr>
          <p:cNvPr id="9" name="Content Placeholder 8"/>
          <p:cNvSpPr>
            <a:spLocks noGrp="1"/>
          </p:cNvSpPr>
          <p:nvPr>
            <p:ph sz="half" idx="4294967295"/>
          </p:nvPr>
        </p:nvSpPr>
        <p:spPr>
          <a:xfrm>
            <a:off x="5105400" y="1600200"/>
            <a:ext cx="4038600" cy="4525963"/>
          </a:xfrm>
        </p:spPr>
        <p:txBody>
          <a:bodyPr/>
          <a:lstStyle/>
          <a:p>
            <a:r>
              <a:rPr lang="en-US" sz="2400" dirty="0">
                <a:hlinkClick r:id="rId13" action="ppaction://hlinksldjump"/>
              </a:rPr>
              <a:t>Custom Reports &amp; Directories</a:t>
            </a:r>
            <a:endParaRPr lang="en-US" sz="2400" dirty="0"/>
          </a:p>
          <a:p>
            <a:r>
              <a:rPr lang="en-US" sz="2400" dirty="0" smtClean="0">
                <a:hlinkClick r:id="rId14" action="ppaction://hlinksldjump"/>
              </a:rPr>
              <a:t>Photo Albums</a:t>
            </a:r>
            <a:endParaRPr lang="en-US" sz="2400" dirty="0" smtClean="0"/>
          </a:p>
          <a:p>
            <a:r>
              <a:rPr lang="en-US" sz="2400" dirty="0">
                <a:latin typeface="Calibri" pitchFamily="34" charset="0"/>
                <a:hlinkClick r:id="rId15" action="ppaction://hlinksldjump"/>
              </a:rPr>
              <a:t>Committee Management</a:t>
            </a:r>
            <a:endParaRPr lang="en-US" sz="2400" dirty="0">
              <a:latin typeface="Calibri" pitchFamily="34" charset="0"/>
            </a:endParaRPr>
          </a:p>
          <a:p>
            <a:r>
              <a:rPr lang="en-US" sz="2400" dirty="0" smtClean="0">
                <a:hlinkClick r:id="rId16" action="ppaction://hlinksldjump"/>
              </a:rPr>
              <a:t>Online Payment &amp; E-Commerce</a:t>
            </a:r>
            <a:endParaRPr lang="en-US" sz="2400" dirty="0" smtClean="0"/>
          </a:p>
          <a:p>
            <a:r>
              <a:rPr lang="en-US" sz="2400" dirty="0" smtClean="0">
                <a:hlinkClick r:id="rId17" action="ppaction://hlinksldjump"/>
              </a:rPr>
              <a:t>MyEventRunner</a:t>
            </a:r>
            <a:endParaRPr lang="en-US" sz="2400" dirty="0" smtClean="0"/>
          </a:p>
          <a:p>
            <a:r>
              <a:rPr lang="en-US" sz="2400" dirty="0" smtClean="0">
                <a:latin typeface="Calibri" pitchFamily="34" charset="0"/>
                <a:hlinkClick r:id="rId18" action="ppaction://hlinksldjump"/>
              </a:rPr>
              <a:t>Mobile App</a:t>
            </a:r>
            <a:endParaRPr lang="en-US" sz="2400" dirty="0" smtClean="0">
              <a:latin typeface="Calibri" pitchFamily="34" charset="0"/>
            </a:endParaRPr>
          </a:p>
          <a:p>
            <a:r>
              <a:rPr lang="en-US" sz="2400" dirty="0" smtClean="0">
                <a:latin typeface="Calibri" pitchFamily="34" charset="0"/>
                <a:hlinkClick r:id="rId19" action="ppaction://hlinksldjump"/>
              </a:rPr>
              <a:t>Social Media Integration</a:t>
            </a:r>
            <a:endParaRPr lang="en-US" sz="2400" dirty="0" smtClean="0">
              <a:latin typeface="Calibri" pitchFamily="34" charset="0"/>
            </a:endParaRPr>
          </a:p>
          <a:p>
            <a:r>
              <a:rPr lang="en-US" sz="2400" dirty="0">
                <a:latin typeface="Calibri" pitchFamily="34" charset="0"/>
                <a:hlinkClick r:id="rId20" action="ppaction://hlinksldjump"/>
              </a:rPr>
              <a:t>Sponsorship Feature</a:t>
            </a:r>
            <a:endParaRPr lang="en-US" sz="2400" dirty="0">
              <a:latin typeface="Calibri" pitchFamily="34" charset="0"/>
            </a:endParaRPr>
          </a:p>
          <a:p>
            <a:pPr marL="0" indent="0">
              <a:buNone/>
            </a:pPr>
            <a:endParaRPr lang="en-US" sz="2400" dirty="0" smtClean="0">
              <a:latin typeface="Calibri" pitchFamily="34" charset="0"/>
            </a:endParaRPr>
          </a:p>
          <a:p>
            <a:pPr>
              <a:buNone/>
            </a:pPr>
            <a:endParaRPr lang="en-US" sz="2400" dirty="0"/>
          </a:p>
        </p:txBody>
      </p:sp>
      <p:sp>
        <p:nvSpPr>
          <p:cNvPr id="20483" name="Text Box 3"/>
          <p:cNvSpPr txBox="1">
            <a:spLocks noChangeArrowheads="1"/>
          </p:cNvSpPr>
          <p:nvPr/>
        </p:nvSpPr>
        <p:spPr bwMode="auto">
          <a:xfrm>
            <a:off x="304800" y="304800"/>
            <a:ext cx="8353425" cy="769441"/>
          </a:xfrm>
          <a:prstGeom prst="rect">
            <a:avLst/>
          </a:prstGeom>
          <a:noFill/>
          <a:ln w="9525">
            <a:noFill/>
            <a:miter lim="800000"/>
            <a:headEnd/>
            <a:tailEnd/>
          </a:ln>
        </p:spPr>
        <p:txBody>
          <a:bodyPr>
            <a:spAutoFit/>
          </a:bodyPr>
          <a:lstStyle/>
          <a:p>
            <a:pPr>
              <a:spcBef>
                <a:spcPct val="50000"/>
              </a:spcBef>
            </a:pPr>
            <a:r>
              <a:rPr lang="en-US" sz="4400" b="1" dirty="0" smtClean="0">
                <a:solidFill>
                  <a:srgbClr val="00B0F0"/>
                </a:solidFill>
                <a:latin typeface="Calibri" pitchFamily="34" charset="0"/>
              </a:rPr>
              <a:t>ClubRunner Features</a:t>
            </a:r>
            <a:endParaRPr lang="en-US" sz="4400" b="1" dirty="0">
              <a:solidFill>
                <a:srgbClr val="00B0F0"/>
              </a:solidFill>
              <a:latin typeface="Calibri" pitchFamily="34" charset="0"/>
            </a:endParaRPr>
          </a:p>
        </p:txBody>
      </p:sp>
      <p:sp>
        <p:nvSpPr>
          <p:cNvPr id="12292" name="Text Box 4"/>
          <p:cNvSpPr txBox="1">
            <a:spLocks noChangeArrowheads="1"/>
          </p:cNvSpPr>
          <p:nvPr/>
        </p:nvSpPr>
        <p:spPr bwMode="auto">
          <a:xfrm>
            <a:off x="228600" y="1053472"/>
            <a:ext cx="8064500" cy="400110"/>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Take a closer look at the powerful suite of features:</a:t>
            </a:r>
          </a:p>
        </p:txBody>
      </p:sp>
      <p:pic>
        <p:nvPicPr>
          <p:cNvPr id="7173" name="Picture 5" descr="squareImage_happy_guy"/>
          <p:cNvPicPr>
            <a:picLocks noChangeAspect="1" noChangeArrowheads="1"/>
          </p:cNvPicPr>
          <p:nvPr/>
        </p:nvPicPr>
        <p:blipFill>
          <a:blip r:embed="rId21" cstate="print"/>
          <a:srcRect/>
          <a:stretch>
            <a:fillRect/>
          </a:stretch>
        </p:blipFill>
        <p:spPr bwMode="auto">
          <a:xfrm>
            <a:off x="8077200" y="76200"/>
            <a:ext cx="990600" cy="924560"/>
          </a:xfrm>
          <a:prstGeom prst="rect">
            <a:avLst/>
          </a:prstGeom>
          <a:noFill/>
          <a:ln w="9525">
            <a:noFill/>
            <a:miter lim="800000"/>
            <a:headEnd/>
            <a:tailEnd/>
          </a:ln>
        </p:spPr>
      </p:pic>
      <p:sp>
        <p:nvSpPr>
          <p:cNvPr id="11" name="TextBox 10"/>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10" name="Rectangle 9"/>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3" name="TextBox 12"/>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3"/>
          <p:cNvSpPr txBox="1">
            <a:spLocks noChangeArrowheads="1"/>
          </p:cNvSpPr>
          <p:nvPr/>
        </p:nvSpPr>
        <p:spPr bwMode="auto">
          <a:xfrm>
            <a:off x="228600" y="914400"/>
            <a:ext cx="8064500" cy="2032000"/>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Showcase your club’s </a:t>
            </a:r>
            <a:r>
              <a:rPr lang="en-US" sz="2000" b="1" dirty="0">
                <a:solidFill>
                  <a:schemeClr val="tx1">
                    <a:lumMod val="75000"/>
                    <a:lumOff val="25000"/>
                  </a:schemeClr>
                </a:solidFill>
                <a:latin typeface="Calibri" pitchFamily="34" charset="0"/>
              </a:rPr>
              <a:t>sponsors</a:t>
            </a:r>
            <a:r>
              <a:rPr lang="en-US" sz="2000" dirty="0">
                <a:solidFill>
                  <a:schemeClr val="tx1">
                    <a:lumMod val="75000"/>
                    <a:lumOff val="25000"/>
                  </a:schemeClr>
                </a:solidFill>
                <a:latin typeface="Calibri" pitchFamily="34" charset="0"/>
              </a:rPr>
              <a:t> while earning fundraising revenue from your website! </a:t>
            </a:r>
          </a:p>
          <a:p>
            <a:pPr>
              <a:spcBef>
                <a:spcPct val="50000"/>
              </a:spcBef>
            </a:pPr>
            <a:r>
              <a:rPr lang="en-US" sz="2000" dirty="0" err="1">
                <a:solidFill>
                  <a:schemeClr val="tx1">
                    <a:lumMod val="75000"/>
                    <a:lumOff val="25000"/>
                  </a:schemeClr>
                </a:solidFill>
                <a:latin typeface="Calibri" pitchFamily="34" charset="0"/>
              </a:rPr>
              <a:t>ClubRunner</a:t>
            </a:r>
            <a:r>
              <a:rPr lang="en-US" sz="2000" dirty="0">
                <a:solidFill>
                  <a:schemeClr val="tx1">
                    <a:lumMod val="75000"/>
                    <a:lumOff val="25000"/>
                  </a:schemeClr>
                </a:solidFill>
                <a:latin typeface="Calibri" pitchFamily="34" charset="0"/>
              </a:rPr>
              <a:t> allows your club to sell ad links for your website and upload them directly. </a:t>
            </a:r>
            <a:r>
              <a:rPr lang="en-US" altLang="zh-TW" sz="2000" dirty="0">
                <a:solidFill>
                  <a:schemeClr val="tx1">
                    <a:lumMod val="75000"/>
                    <a:lumOff val="25000"/>
                  </a:schemeClr>
                </a:solidFill>
                <a:latin typeface="Calibri" pitchFamily="34" charset="0"/>
                <a:ea typeface="新細明體"/>
                <a:cs typeface="新細明體"/>
              </a:rPr>
              <a:t>This is a </a:t>
            </a:r>
            <a:r>
              <a:rPr lang="en-US" altLang="zh-TW" sz="2000" b="1" dirty="0">
                <a:solidFill>
                  <a:schemeClr val="tx1">
                    <a:lumMod val="75000"/>
                    <a:lumOff val="25000"/>
                  </a:schemeClr>
                </a:solidFill>
                <a:latin typeface="Calibri" pitchFamily="34" charset="0"/>
                <a:ea typeface="新細明體"/>
                <a:cs typeface="新細明體"/>
              </a:rPr>
              <a:t>great opportunity</a:t>
            </a:r>
            <a:r>
              <a:rPr lang="en-US" altLang="zh-TW" sz="2000" dirty="0">
                <a:solidFill>
                  <a:schemeClr val="tx1">
                    <a:lumMod val="75000"/>
                    <a:lumOff val="25000"/>
                  </a:schemeClr>
                </a:solidFill>
                <a:latin typeface="Calibri" pitchFamily="34" charset="0"/>
                <a:ea typeface="新細明體"/>
                <a:cs typeface="新細明體"/>
              </a:rPr>
              <a:t> to raise funds from your website. </a:t>
            </a:r>
            <a:endParaRPr lang="en-US" sz="2000" dirty="0">
              <a:solidFill>
                <a:schemeClr val="tx1">
                  <a:lumMod val="75000"/>
                  <a:lumOff val="25000"/>
                </a:schemeClr>
              </a:solidFill>
              <a:latin typeface="Calibri" pitchFamily="34" charset="0"/>
            </a:endParaRPr>
          </a:p>
          <a:p>
            <a:pPr>
              <a:spcBef>
                <a:spcPct val="50000"/>
              </a:spcBef>
            </a:pPr>
            <a:endParaRPr lang="en-US" sz="2400" dirty="0">
              <a:solidFill>
                <a:schemeClr val="tx1">
                  <a:lumMod val="75000"/>
                  <a:lumOff val="25000"/>
                </a:schemeClr>
              </a:solidFill>
              <a:latin typeface="Calibri" pitchFamily="34" charset="0"/>
            </a:endParaRPr>
          </a:p>
        </p:txBody>
      </p:sp>
      <p:sp>
        <p:nvSpPr>
          <p:cNvPr id="54278" name="Rectangle 6"/>
          <p:cNvSpPr>
            <a:spLocks noGrp="1" noChangeArrowheads="1"/>
          </p:cNvSpPr>
          <p:nvPr>
            <p:ph type="title"/>
          </p:nvPr>
        </p:nvSpPr>
        <p:spPr>
          <a:xfrm>
            <a:off x="0" y="152400"/>
            <a:ext cx="6300787" cy="914400"/>
          </a:xfrm>
        </p:spPr>
        <p:txBody>
          <a:bodyPr>
            <a:normAutofit fontScale="90000"/>
          </a:bodyPr>
          <a:lstStyle/>
          <a:p>
            <a:pPr algn="l" eaLnBrk="1" hangingPunct="1"/>
            <a:r>
              <a:rPr lang="en-US" dirty="0" smtClean="0">
                <a:latin typeface="Calibri" pitchFamily="34" charset="0"/>
              </a:rPr>
              <a:t>  Sponsorship Feature</a:t>
            </a:r>
            <a:r>
              <a:rPr lang="en-US" sz="2000" dirty="0" smtClean="0">
                <a:latin typeface="Calibri" pitchFamily="34" charset="0"/>
              </a:rPr>
              <a:t/>
            </a:r>
            <a:br>
              <a:rPr lang="en-US" sz="2000" dirty="0" smtClean="0">
                <a:latin typeface="Calibri" pitchFamily="34" charset="0"/>
              </a:rPr>
            </a:br>
            <a:endParaRPr lang="en-US" sz="2000" dirty="0" smtClean="0">
              <a:latin typeface="Calibri" pitchFamily="34" charset="0"/>
            </a:endParaRPr>
          </a:p>
        </p:txBody>
      </p:sp>
      <p:sp>
        <p:nvSpPr>
          <p:cNvPr id="7" name="Rectangle 6"/>
          <p:cNvSpPr/>
          <p:nvPr/>
        </p:nvSpPr>
        <p:spPr>
          <a:xfrm>
            <a:off x="273908" y="3962400"/>
            <a:ext cx="3505200" cy="923330"/>
          </a:xfrm>
          <a:prstGeom prst="rect">
            <a:avLst/>
          </a:prstGeom>
        </p:spPr>
        <p:txBody>
          <a:bodyPr wrap="square">
            <a:spAutoFit/>
          </a:bodyPr>
          <a:lstStyle/>
          <a:p>
            <a:pPr rtl="1">
              <a:defRPr/>
            </a:pPr>
            <a:r>
              <a:rPr lang="en-US" altLang="zh-TW" b="1" dirty="0" smtClean="0">
                <a:solidFill>
                  <a:schemeClr val="tx1">
                    <a:lumMod val="75000"/>
                    <a:lumOff val="25000"/>
                  </a:schemeClr>
                </a:solidFill>
                <a:latin typeface="Calibri" pitchFamily="34" charset="0"/>
                <a:ea typeface="新細明體" pitchFamily="18" charset="-120"/>
              </a:rPr>
              <a:t>You get total control! </a:t>
            </a:r>
            <a:r>
              <a:rPr lang="en-US" altLang="zh-TW" dirty="0" smtClean="0">
                <a:solidFill>
                  <a:schemeClr val="tx1">
                    <a:lumMod val="75000"/>
                    <a:lumOff val="25000"/>
                  </a:schemeClr>
                </a:solidFill>
                <a:latin typeface="Calibri" pitchFamily="34" charset="0"/>
                <a:ea typeface="新細明體" pitchFamily="18" charset="-120"/>
              </a:rPr>
              <a:t>Set up your  own pricing and policies and keep 100% of the revenue!</a:t>
            </a:r>
          </a:p>
        </p:txBody>
      </p:sp>
      <p:sp>
        <p:nvSpPr>
          <p:cNvPr id="9" name="TextBox 8"/>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7171" name="Picture 3"/>
          <p:cNvPicPr>
            <a:picLocks noChangeAspect="1" noChangeArrowheads="1"/>
          </p:cNvPicPr>
          <p:nvPr/>
        </p:nvPicPr>
        <p:blipFill>
          <a:blip r:embed="rId3" cstate="print"/>
          <a:srcRect/>
          <a:stretch>
            <a:fillRect/>
          </a:stretch>
        </p:blipFill>
        <p:spPr bwMode="auto">
          <a:xfrm>
            <a:off x="4724400" y="2667000"/>
            <a:ext cx="4191000" cy="2794000"/>
          </a:xfrm>
          <a:prstGeom prst="rect">
            <a:avLst/>
          </a:prstGeom>
          <a:noFill/>
          <a:ln w="9525">
            <a:noFill/>
            <a:miter lim="800000"/>
            <a:headEnd/>
            <a:tailEnd/>
          </a:ln>
        </p:spPr>
      </p:pic>
      <p:sp>
        <p:nvSpPr>
          <p:cNvPr id="10" name="Rectangle 9"/>
          <p:cNvSpPr/>
          <p:nvPr/>
        </p:nvSpPr>
        <p:spPr>
          <a:xfrm>
            <a:off x="273908" y="2645032"/>
            <a:ext cx="3505200" cy="1200329"/>
          </a:xfrm>
          <a:prstGeom prst="rect">
            <a:avLst/>
          </a:prstGeom>
        </p:spPr>
        <p:txBody>
          <a:bodyPr wrap="square">
            <a:spAutoFit/>
          </a:bodyPr>
          <a:lstStyle/>
          <a:p>
            <a:pPr rtl="1">
              <a:defRPr/>
            </a:pPr>
            <a:r>
              <a:rPr lang="en-US" altLang="zh-TW" dirty="0" smtClean="0">
                <a:solidFill>
                  <a:schemeClr val="tx1">
                    <a:lumMod val="75000"/>
                    <a:lumOff val="25000"/>
                  </a:schemeClr>
                </a:solidFill>
                <a:latin typeface="Calibri" pitchFamily="34" charset="0"/>
                <a:ea typeface="新細明體" pitchFamily="18" charset="-120"/>
              </a:rPr>
              <a:t>Ads can be text or image based and can be added to your homepage, subsequent secondary pages and your </a:t>
            </a:r>
            <a:r>
              <a:rPr lang="en-US" altLang="zh-TW" dirty="0" err="1" smtClean="0">
                <a:solidFill>
                  <a:schemeClr val="tx1">
                    <a:lumMod val="75000"/>
                    <a:lumOff val="25000"/>
                  </a:schemeClr>
                </a:solidFill>
                <a:latin typeface="Calibri" pitchFamily="34" charset="0"/>
                <a:ea typeface="新細明體" pitchFamily="18" charset="-120"/>
              </a:rPr>
              <a:t>eBulletin</a:t>
            </a:r>
            <a:r>
              <a:rPr lang="en-US" altLang="zh-TW" dirty="0" smtClean="0">
                <a:solidFill>
                  <a:schemeClr val="tx1">
                    <a:lumMod val="75000"/>
                    <a:lumOff val="25000"/>
                  </a:schemeClr>
                </a:solidFill>
                <a:latin typeface="Calibri" pitchFamily="34" charset="0"/>
                <a:ea typeface="新細明體" pitchFamily="18" charset="-120"/>
              </a:rPr>
              <a:t>.</a:t>
            </a:r>
          </a:p>
        </p:txBody>
      </p:sp>
      <p:sp>
        <p:nvSpPr>
          <p:cNvPr id="8" name="Rectangle 7"/>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2" name="TextBox 11"/>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z="2000" dirty="0" smtClean="0"/>
              <a:t> </a:t>
            </a:r>
          </a:p>
        </p:txBody>
      </p:sp>
      <p:sp>
        <p:nvSpPr>
          <p:cNvPr id="67587" name="Text Box 3"/>
          <p:cNvSpPr txBox="1">
            <a:spLocks noChangeArrowheads="1"/>
          </p:cNvSpPr>
          <p:nvPr/>
        </p:nvSpPr>
        <p:spPr bwMode="auto">
          <a:xfrm>
            <a:off x="457200" y="381000"/>
            <a:ext cx="7920038" cy="769441"/>
          </a:xfrm>
          <a:prstGeom prst="rect">
            <a:avLst/>
          </a:prstGeom>
          <a:noFill/>
          <a:ln w="9525">
            <a:noFill/>
            <a:miter lim="800000"/>
            <a:headEnd/>
            <a:tailEnd/>
          </a:ln>
        </p:spPr>
        <p:txBody>
          <a:bodyPr wrap="square">
            <a:spAutoFit/>
          </a:bodyPr>
          <a:lstStyle/>
          <a:p>
            <a:r>
              <a:rPr lang="en-US" sz="4400" dirty="0">
                <a:solidFill>
                  <a:srgbClr val="00B0F0"/>
                </a:solidFill>
                <a:latin typeface="Calibri" pitchFamily="34" charset="0"/>
              </a:rPr>
              <a:t>Affordable </a:t>
            </a:r>
            <a:r>
              <a:rPr lang="en-US" sz="4400" dirty="0" smtClean="0">
                <a:solidFill>
                  <a:srgbClr val="00B0F0"/>
                </a:solidFill>
                <a:latin typeface="Calibri" pitchFamily="34" charset="0"/>
              </a:rPr>
              <a:t>Pricing</a:t>
            </a:r>
            <a:endParaRPr lang="en-US" sz="4400" i="1" dirty="0">
              <a:solidFill>
                <a:srgbClr val="00B0F0"/>
              </a:solidFill>
              <a:latin typeface="Calibri" pitchFamily="34" charset="0"/>
            </a:endParaRPr>
          </a:p>
        </p:txBody>
      </p:sp>
      <p:sp>
        <p:nvSpPr>
          <p:cNvPr id="104452" name="Text Box 4"/>
          <p:cNvSpPr txBox="1">
            <a:spLocks noChangeArrowheads="1"/>
          </p:cNvSpPr>
          <p:nvPr/>
        </p:nvSpPr>
        <p:spPr bwMode="auto">
          <a:xfrm>
            <a:off x="381000" y="5895201"/>
            <a:ext cx="8640763" cy="276999"/>
          </a:xfrm>
          <a:prstGeom prst="rect">
            <a:avLst/>
          </a:prstGeom>
          <a:noFill/>
          <a:ln w="9525">
            <a:noFill/>
            <a:miter lim="800000"/>
            <a:headEnd/>
            <a:tailEnd/>
          </a:ln>
        </p:spPr>
        <p:txBody>
          <a:bodyPr>
            <a:spAutoFit/>
          </a:bodyPr>
          <a:lstStyle/>
          <a:p>
            <a:pPr>
              <a:spcBef>
                <a:spcPct val="50000"/>
              </a:spcBef>
            </a:pPr>
            <a:r>
              <a:rPr lang="en-US" sz="1200" i="1" dirty="0" smtClean="0">
                <a:latin typeface="Calibri" pitchFamily="34" charset="0"/>
                <a:cs typeface="Arial" pitchFamily="34" charset="0"/>
              </a:rPr>
              <a:t>*Payable annually in advance. Subject to the terms and conditions of the ClubRunner subscription agreement. Prices </a:t>
            </a:r>
            <a:r>
              <a:rPr lang="en-US" sz="1200" i="1" dirty="0">
                <a:latin typeface="Calibri" pitchFamily="34" charset="0"/>
                <a:cs typeface="Arial" pitchFamily="34" charset="0"/>
              </a:rPr>
              <a:t>subject to change.</a:t>
            </a:r>
          </a:p>
        </p:txBody>
      </p:sp>
      <p:sp>
        <p:nvSpPr>
          <p:cNvPr id="104453" name="Text Box 5"/>
          <p:cNvSpPr txBox="1">
            <a:spLocks noChangeArrowheads="1"/>
          </p:cNvSpPr>
          <p:nvPr/>
        </p:nvSpPr>
        <p:spPr bwMode="auto">
          <a:xfrm>
            <a:off x="4417219" y="1150441"/>
            <a:ext cx="4038600" cy="4162678"/>
          </a:xfrm>
          <a:prstGeom prst="rect">
            <a:avLst/>
          </a:prstGeom>
          <a:noFill/>
          <a:ln w="9525">
            <a:noFill/>
            <a:miter lim="800000"/>
            <a:headEnd/>
            <a:tailEnd/>
          </a:ln>
        </p:spPr>
        <p:txBody>
          <a:bodyPr wrap="square">
            <a:spAutoFit/>
          </a:bodyPr>
          <a:lstStyle/>
          <a:p>
            <a:pPr>
              <a:spcBef>
                <a:spcPct val="50000"/>
              </a:spcBef>
            </a:pPr>
            <a:r>
              <a:rPr lang="en-US" sz="1800" dirty="0">
                <a:solidFill>
                  <a:schemeClr val="tx1">
                    <a:lumMod val="75000"/>
                    <a:lumOff val="25000"/>
                  </a:schemeClr>
                </a:solidFill>
                <a:latin typeface="Calibri" pitchFamily="34" charset="0"/>
              </a:rPr>
              <a:t>Subscriptions </a:t>
            </a:r>
            <a:r>
              <a:rPr lang="en-US" sz="1800" dirty="0" smtClean="0">
                <a:solidFill>
                  <a:schemeClr val="tx1">
                    <a:lumMod val="75000"/>
                    <a:lumOff val="25000"/>
                  </a:schemeClr>
                </a:solidFill>
                <a:latin typeface="Calibri" pitchFamily="34" charset="0"/>
              </a:rPr>
              <a:t>include:</a:t>
            </a:r>
          </a:p>
          <a:p>
            <a:pPr marL="742950" lvl="1" indent="-285750">
              <a:spcBef>
                <a:spcPct val="50000"/>
              </a:spcBef>
              <a:buFont typeface="Arial" pitchFamily="34" charset="0"/>
              <a:buChar char="•"/>
            </a:pPr>
            <a:r>
              <a:rPr lang="en-US" sz="1700" dirty="0" smtClean="0">
                <a:solidFill>
                  <a:schemeClr val="tx1">
                    <a:lumMod val="75000"/>
                    <a:lumOff val="25000"/>
                  </a:schemeClr>
                </a:solidFill>
                <a:latin typeface="Calibri" pitchFamily="34" charset="0"/>
              </a:rPr>
              <a:t>Core modules</a:t>
            </a:r>
            <a:r>
              <a:rPr lang="en-US" sz="1700" dirty="0" smtClean="0">
                <a:solidFill>
                  <a:schemeClr val="tx1">
                    <a:lumMod val="75000"/>
                    <a:lumOff val="25000"/>
                  </a:schemeClr>
                </a:solidFill>
                <a:latin typeface="Calibri" pitchFamily="34" charset="0"/>
              </a:rPr>
              <a:t>, hosted in a world class data center</a:t>
            </a:r>
          </a:p>
          <a:p>
            <a:pPr marL="742950" lvl="1" indent="-285750">
              <a:spcBef>
                <a:spcPct val="50000"/>
              </a:spcBef>
              <a:buFont typeface="Arial" pitchFamily="34" charset="0"/>
              <a:buChar char="•"/>
            </a:pPr>
            <a:r>
              <a:rPr lang="en-US" sz="1700" dirty="0" smtClean="0">
                <a:solidFill>
                  <a:schemeClr val="tx1">
                    <a:lumMod val="75000"/>
                    <a:lumOff val="25000"/>
                  </a:schemeClr>
                </a:solidFill>
                <a:latin typeface="Calibri" pitchFamily="34" charset="0"/>
              </a:rPr>
              <a:t>Disk storage, bandwidth and automated data backup</a:t>
            </a:r>
          </a:p>
          <a:p>
            <a:pPr marL="742950" lvl="1" indent="-285750">
              <a:spcBef>
                <a:spcPct val="50000"/>
              </a:spcBef>
              <a:buFont typeface="Arial" pitchFamily="34" charset="0"/>
              <a:buChar char="•"/>
            </a:pPr>
            <a:r>
              <a:rPr lang="en-US" sz="1700" dirty="0" smtClean="0">
                <a:solidFill>
                  <a:schemeClr val="tx1">
                    <a:lumMod val="75000"/>
                    <a:lumOff val="25000"/>
                  </a:schemeClr>
                </a:solidFill>
                <a:latin typeface="Calibri" pitchFamily="34" charset="0"/>
              </a:rPr>
              <a:t>Initial upload of your membership data to your site</a:t>
            </a:r>
          </a:p>
          <a:p>
            <a:pPr marL="742950" lvl="1" indent="-285750">
              <a:spcBef>
                <a:spcPct val="50000"/>
              </a:spcBef>
              <a:buFont typeface="Arial" pitchFamily="34" charset="0"/>
              <a:buChar char="•"/>
            </a:pPr>
            <a:r>
              <a:rPr lang="en-US" sz="1700" dirty="0" smtClean="0">
                <a:solidFill>
                  <a:schemeClr val="tx1">
                    <a:lumMod val="75000"/>
                    <a:lumOff val="25000"/>
                  </a:schemeClr>
                </a:solidFill>
                <a:latin typeface="Calibri" pitchFamily="34" charset="0"/>
              </a:rPr>
              <a:t>Integration with RI’s database</a:t>
            </a:r>
          </a:p>
          <a:p>
            <a:pPr marL="742950" lvl="1" indent="-285750">
              <a:spcBef>
                <a:spcPct val="50000"/>
              </a:spcBef>
              <a:buFont typeface="Arial" pitchFamily="34" charset="0"/>
              <a:buChar char="•"/>
            </a:pPr>
            <a:r>
              <a:rPr lang="en-US" sz="1700" dirty="0" smtClean="0">
                <a:solidFill>
                  <a:schemeClr val="tx1">
                    <a:lumMod val="75000"/>
                    <a:lumOff val="25000"/>
                  </a:schemeClr>
                </a:solidFill>
                <a:latin typeface="Calibri" pitchFamily="34" charset="0"/>
              </a:rPr>
              <a:t>Access to our Knowledgebase and </a:t>
            </a:r>
            <a:r>
              <a:rPr lang="en-US" sz="1700" dirty="0" err="1" smtClean="0">
                <a:solidFill>
                  <a:schemeClr val="tx1">
                    <a:lumMod val="75000"/>
                    <a:lumOff val="25000"/>
                  </a:schemeClr>
                </a:solidFill>
                <a:latin typeface="Calibri" pitchFamily="34" charset="0"/>
              </a:rPr>
              <a:t>eSupport</a:t>
            </a:r>
            <a:r>
              <a:rPr lang="en-US" sz="1700" dirty="0" smtClean="0">
                <a:solidFill>
                  <a:schemeClr val="tx1">
                    <a:lumMod val="75000"/>
                    <a:lumOff val="25000"/>
                  </a:schemeClr>
                </a:solidFill>
                <a:latin typeface="Calibri" pitchFamily="34" charset="0"/>
              </a:rPr>
              <a:t> center</a:t>
            </a:r>
          </a:p>
          <a:p>
            <a:pPr marL="742950" lvl="1" indent="-285750">
              <a:spcBef>
                <a:spcPct val="50000"/>
              </a:spcBef>
              <a:buFont typeface="Arial" pitchFamily="34" charset="0"/>
              <a:buChar char="•"/>
            </a:pPr>
            <a:r>
              <a:rPr lang="en-US" sz="1700" dirty="0" smtClean="0">
                <a:solidFill>
                  <a:schemeClr val="tx1">
                    <a:lumMod val="75000"/>
                    <a:lumOff val="25000"/>
                  </a:schemeClr>
                </a:solidFill>
                <a:latin typeface="Calibri" pitchFamily="34" charset="0"/>
              </a:rPr>
              <a:t>Dedicated technical support</a:t>
            </a:r>
          </a:p>
          <a:p>
            <a:pPr marL="742950" lvl="1" indent="-285750">
              <a:spcBef>
                <a:spcPct val="50000"/>
              </a:spcBef>
              <a:buFont typeface="Arial" pitchFamily="34" charset="0"/>
              <a:buChar char="•"/>
            </a:pPr>
            <a:r>
              <a:rPr lang="en-US" sz="1700" dirty="0" smtClean="0">
                <a:solidFill>
                  <a:schemeClr val="tx1">
                    <a:lumMod val="75000"/>
                    <a:lumOff val="25000"/>
                  </a:schemeClr>
                </a:solidFill>
                <a:latin typeface="Calibri" pitchFamily="34" charset="0"/>
              </a:rPr>
              <a:t>Ongoing webinar training</a:t>
            </a:r>
            <a:endParaRPr lang="en-US" sz="1700" dirty="0">
              <a:solidFill>
                <a:schemeClr val="tx1">
                  <a:lumMod val="75000"/>
                  <a:lumOff val="25000"/>
                </a:schemeClr>
              </a:solidFill>
              <a:latin typeface="Calibri" pitchFamily="34" charset="0"/>
            </a:endParaRPr>
          </a:p>
        </p:txBody>
      </p:sp>
      <p:sp>
        <p:nvSpPr>
          <p:cNvPr id="104454" name="Text Box 6"/>
          <p:cNvSpPr txBox="1">
            <a:spLocks noChangeArrowheads="1"/>
          </p:cNvSpPr>
          <p:nvPr/>
        </p:nvSpPr>
        <p:spPr bwMode="auto">
          <a:xfrm>
            <a:off x="457200" y="5590401"/>
            <a:ext cx="8453438" cy="369887"/>
          </a:xfrm>
          <a:prstGeom prst="rect">
            <a:avLst/>
          </a:prstGeom>
          <a:noFill/>
          <a:ln w="9525">
            <a:noFill/>
            <a:miter lim="800000"/>
            <a:headEnd/>
            <a:tailEnd/>
          </a:ln>
        </p:spPr>
        <p:txBody>
          <a:bodyPr wrap="square">
            <a:spAutoFit/>
          </a:bodyPr>
          <a:lstStyle/>
          <a:p>
            <a:pPr>
              <a:spcBef>
                <a:spcPct val="50000"/>
              </a:spcBef>
            </a:pPr>
            <a:r>
              <a:rPr lang="en-US" sz="1800" dirty="0">
                <a:solidFill>
                  <a:schemeClr val="tx1">
                    <a:lumMod val="75000"/>
                    <a:lumOff val="25000"/>
                  </a:schemeClr>
                </a:solidFill>
                <a:latin typeface="Calibri" pitchFamily="34" charset="0"/>
              </a:rPr>
              <a:t>Every subscription comes with a 30-day full money back guarantee.</a:t>
            </a:r>
          </a:p>
        </p:txBody>
      </p:sp>
      <p:sp>
        <p:nvSpPr>
          <p:cNvPr id="10" name="TextBox 9"/>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9" name="Rectangle 8"/>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2" name="TextBox 11"/>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106" y="1371600"/>
            <a:ext cx="3614894" cy="37026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0"/>
            <a:ext cx="8229600" cy="1143000"/>
          </a:xfrm>
        </p:spPr>
        <p:txBody>
          <a:bodyPr/>
          <a:lstStyle/>
          <a:p>
            <a:pPr algn="l" eaLnBrk="1" hangingPunct="1"/>
            <a:r>
              <a:rPr lang="en-US" dirty="0" smtClean="0">
                <a:latin typeface="Calibri" pitchFamily="34" charset="0"/>
              </a:rPr>
              <a:t> What About Security?</a:t>
            </a:r>
            <a:endParaRPr lang="en-US" sz="2000" dirty="0" smtClean="0">
              <a:latin typeface="Calibri" pitchFamily="34" charset="0"/>
            </a:endParaRPr>
          </a:p>
        </p:txBody>
      </p:sp>
      <p:sp>
        <p:nvSpPr>
          <p:cNvPr id="94212" name="Text Box 4"/>
          <p:cNvSpPr txBox="1">
            <a:spLocks noChangeArrowheads="1"/>
          </p:cNvSpPr>
          <p:nvPr/>
        </p:nvSpPr>
        <p:spPr bwMode="auto">
          <a:xfrm>
            <a:off x="152400" y="1066800"/>
            <a:ext cx="7696200" cy="5108575"/>
          </a:xfrm>
          <a:prstGeom prst="rect">
            <a:avLst/>
          </a:prstGeom>
          <a:noFill/>
          <a:ln w="9525">
            <a:noFill/>
            <a:miter lim="800000"/>
            <a:headEnd/>
            <a:tailEnd/>
          </a:ln>
        </p:spPr>
        <p:txBody>
          <a:bodyPr wrap="square">
            <a:spAutoFit/>
          </a:bodyPr>
          <a:lstStyle/>
          <a:p>
            <a:pPr>
              <a:spcBef>
                <a:spcPct val="50000"/>
              </a:spcBef>
            </a:pPr>
            <a:r>
              <a:rPr lang="en-US" sz="2000" dirty="0">
                <a:solidFill>
                  <a:schemeClr val="tx1">
                    <a:lumMod val="75000"/>
                    <a:lumOff val="25000"/>
                  </a:schemeClr>
                </a:solidFill>
                <a:latin typeface="Calibri" pitchFamily="34" charset="0"/>
              </a:rPr>
              <a:t>You can rest assured that your data is secure and private as </a:t>
            </a:r>
            <a:r>
              <a:rPr lang="en-US" sz="2000" dirty="0" err="1">
                <a:solidFill>
                  <a:schemeClr val="tx1">
                    <a:lumMod val="75000"/>
                    <a:lumOff val="25000"/>
                  </a:schemeClr>
                </a:solidFill>
                <a:latin typeface="Calibri" pitchFamily="34" charset="0"/>
              </a:rPr>
              <a:t>ClubRunner</a:t>
            </a:r>
            <a:r>
              <a:rPr lang="en-US" sz="2000" dirty="0">
                <a:solidFill>
                  <a:schemeClr val="tx1">
                    <a:lumMod val="75000"/>
                    <a:lumOff val="25000"/>
                  </a:schemeClr>
                </a:solidFill>
                <a:latin typeface="Calibri" pitchFamily="34" charset="0"/>
              </a:rPr>
              <a:t> is equipped with:</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Unique login names and passwords for each member</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Multi-level access rights for members</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Firewall and anti-virus protection</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Protection features for private information that is not meant for </a:t>
            </a:r>
            <a:br>
              <a:rPr lang="en-US" sz="2000" dirty="0">
                <a:solidFill>
                  <a:schemeClr val="tx1">
                    <a:lumMod val="75000"/>
                    <a:lumOff val="25000"/>
                  </a:schemeClr>
                </a:solidFill>
                <a:latin typeface="Calibri" pitchFamily="34" charset="0"/>
              </a:rPr>
            </a:br>
            <a:r>
              <a:rPr lang="en-US" sz="2000" dirty="0">
                <a:solidFill>
                  <a:schemeClr val="tx1">
                    <a:lumMod val="75000"/>
                    <a:lumOff val="25000"/>
                  </a:schemeClr>
                </a:solidFill>
                <a:latin typeface="Calibri" pitchFamily="34" charset="0"/>
              </a:rPr>
              <a:t>  the public</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Backups of your website and membership information </a:t>
            </a:r>
            <a:br>
              <a:rPr lang="en-US" sz="2000" dirty="0">
                <a:solidFill>
                  <a:schemeClr val="tx1">
                    <a:lumMod val="75000"/>
                    <a:lumOff val="25000"/>
                  </a:schemeClr>
                </a:solidFill>
                <a:latin typeface="Calibri" pitchFamily="34" charset="0"/>
              </a:rPr>
            </a:br>
            <a:r>
              <a:rPr lang="en-US" sz="2000" dirty="0">
                <a:solidFill>
                  <a:schemeClr val="tx1">
                    <a:lumMod val="75000"/>
                    <a:lumOff val="25000"/>
                  </a:schemeClr>
                </a:solidFill>
                <a:latin typeface="Calibri" pitchFamily="34" charset="0"/>
              </a:rPr>
              <a:t>   automatically made every four hours</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Features that help maintain the privacy of email addresses</a:t>
            </a:r>
          </a:p>
          <a:p>
            <a:pPr lvl="1">
              <a:spcBef>
                <a:spcPct val="50000"/>
              </a:spcBef>
              <a:buFont typeface="Arial" pitchFamily="34" charset="0"/>
              <a:buChar char="•"/>
            </a:pPr>
            <a:r>
              <a:rPr lang="en-US" sz="2000" dirty="0">
                <a:solidFill>
                  <a:schemeClr val="tx1">
                    <a:lumMod val="75000"/>
                    <a:lumOff val="25000"/>
                  </a:schemeClr>
                </a:solidFill>
                <a:latin typeface="Calibri" pitchFamily="34" charset="0"/>
              </a:rPr>
              <a:t> Public Messaging tools that allow for anonymous contacts</a:t>
            </a:r>
          </a:p>
          <a:p>
            <a:pPr>
              <a:spcBef>
                <a:spcPct val="50000"/>
              </a:spcBef>
            </a:pPr>
            <a:endParaRPr lang="en-US" sz="2400" dirty="0">
              <a:solidFill>
                <a:schemeClr val="tx1">
                  <a:lumMod val="75000"/>
                  <a:lumOff val="25000"/>
                </a:schemeClr>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38341" y="1101012"/>
            <a:ext cx="2820517" cy="2327228"/>
          </a:xfrm>
          <a:prstGeom prst="rect">
            <a:avLst/>
          </a:prstGeom>
        </p:spPr>
      </p:pic>
      <p:sp>
        <p:nvSpPr>
          <p:cNvPr id="6" name="Rectangle 5"/>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8" name="TextBox 7"/>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z="2000" dirty="0" smtClean="0"/>
              <a:t> </a:t>
            </a:r>
          </a:p>
        </p:txBody>
      </p:sp>
      <p:sp>
        <p:nvSpPr>
          <p:cNvPr id="64515" name="Text Box 3"/>
          <p:cNvSpPr txBox="1">
            <a:spLocks noChangeArrowheads="1"/>
          </p:cNvSpPr>
          <p:nvPr/>
        </p:nvSpPr>
        <p:spPr bwMode="auto">
          <a:xfrm>
            <a:off x="533400" y="381000"/>
            <a:ext cx="7920038" cy="707886"/>
          </a:xfrm>
          <a:prstGeom prst="rect">
            <a:avLst/>
          </a:prstGeom>
          <a:noFill/>
          <a:ln w="9525">
            <a:noFill/>
            <a:miter lim="800000"/>
            <a:headEnd/>
            <a:tailEnd/>
          </a:ln>
        </p:spPr>
        <p:txBody>
          <a:bodyPr>
            <a:spAutoFit/>
          </a:bodyPr>
          <a:lstStyle/>
          <a:p>
            <a:r>
              <a:rPr lang="en-US" sz="4000" dirty="0">
                <a:solidFill>
                  <a:srgbClr val="00B0F0"/>
                </a:solidFill>
                <a:latin typeface="Calibri" pitchFamily="34" charset="0"/>
              </a:rPr>
              <a:t>Testimonials</a:t>
            </a:r>
            <a:endParaRPr lang="en-US" sz="4000" i="1" dirty="0">
              <a:solidFill>
                <a:srgbClr val="00B0F0"/>
              </a:solidFill>
              <a:latin typeface="Calibri" pitchFamily="34" charset="0"/>
            </a:endParaRPr>
          </a:p>
        </p:txBody>
      </p:sp>
      <p:sp>
        <p:nvSpPr>
          <p:cNvPr id="98308" name="Text Box 4"/>
          <p:cNvSpPr txBox="1">
            <a:spLocks noChangeArrowheads="1"/>
          </p:cNvSpPr>
          <p:nvPr/>
        </p:nvSpPr>
        <p:spPr bwMode="auto">
          <a:xfrm>
            <a:off x="533400" y="1143000"/>
            <a:ext cx="8064500" cy="1908215"/>
          </a:xfrm>
          <a:prstGeom prst="rect">
            <a:avLst/>
          </a:prstGeom>
          <a:noFill/>
          <a:ln w="9525">
            <a:noFill/>
            <a:miter lim="800000"/>
            <a:headEnd/>
            <a:tailEnd/>
          </a:ln>
        </p:spPr>
        <p:txBody>
          <a:bodyPr>
            <a:spAutoFit/>
          </a:bodyPr>
          <a:lstStyle/>
          <a:p>
            <a:pPr>
              <a:spcBef>
                <a:spcPct val="50000"/>
              </a:spcBef>
            </a:pPr>
            <a:r>
              <a:rPr lang="en-US" sz="2000" dirty="0">
                <a:latin typeface="Calibri" pitchFamily="34" charset="0"/>
              </a:rPr>
              <a:t>Don’t take our word for it! Read all about what current users are saying about </a:t>
            </a:r>
            <a:r>
              <a:rPr lang="en-US" sz="2000" dirty="0" err="1">
                <a:latin typeface="Calibri" pitchFamily="34" charset="0"/>
              </a:rPr>
              <a:t>ClubRunner</a:t>
            </a:r>
            <a:r>
              <a:rPr lang="en-US" sz="2000" dirty="0">
                <a:latin typeface="Calibri" pitchFamily="34" charset="0"/>
              </a:rPr>
              <a:t>.</a:t>
            </a:r>
          </a:p>
          <a:p>
            <a:pPr>
              <a:spcBef>
                <a:spcPct val="50000"/>
              </a:spcBef>
            </a:pPr>
            <a:r>
              <a:rPr lang="en-US" sz="2400" dirty="0">
                <a:latin typeface="Calibri" pitchFamily="34" charset="0"/>
                <a:hlinkClick r:id="rId3"/>
              </a:rPr>
              <a:t>Click here to </a:t>
            </a:r>
            <a:r>
              <a:rPr lang="en-US" sz="2400" dirty="0" smtClean="0">
                <a:latin typeface="Calibri" pitchFamily="34" charset="0"/>
                <a:hlinkClick r:id="rId3"/>
              </a:rPr>
              <a:t>our Google reviews</a:t>
            </a:r>
            <a:endParaRPr lang="en-US" sz="2400" dirty="0" smtClean="0">
              <a:latin typeface="Calibri" pitchFamily="34" charset="0"/>
            </a:endParaRPr>
          </a:p>
          <a:p>
            <a:pPr>
              <a:spcBef>
                <a:spcPct val="50000"/>
              </a:spcBef>
            </a:pPr>
            <a:r>
              <a:rPr lang="en-US" sz="1400" dirty="0" smtClean="0">
                <a:latin typeface="Calibri" pitchFamily="34" charset="0"/>
                <a:cs typeface="Arial" pitchFamily="34" charset="0"/>
              </a:rPr>
              <a:t>(Internet </a:t>
            </a:r>
            <a:r>
              <a:rPr lang="en-US" sz="1400" dirty="0">
                <a:latin typeface="Calibri" pitchFamily="34" charset="0"/>
                <a:cs typeface="Arial" pitchFamily="34" charset="0"/>
              </a:rPr>
              <a:t>connection required)</a:t>
            </a:r>
          </a:p>
          <a:p>
            <a:pPr>
              <a:spcBef>
                <a:spcPct val="50000"/>
              </a:spcBef>
            </a:pPr>
            <a:endParaRPr lang="en-US" sz="1400" dirty="0">
              <a:latin typeface="Arial" pitchFamily="34" charset="0"/>
              <a:cs typeface="Arial" pitchFamily="34" charset="0"/>
            </a:endParaRPr>
          </a:p>
        </p:txBody>
      </p:sp>
      <p:sp>
        <p:nvSpPr>
          <p:cNvPr id="98309" name="AutoShape 5"/>
          <p:cNvSpPr>
            <a:spLocks noChangeArrowheads="1"/>
          </p:cNvSpPr>
          <p:nvPr/>
        </p:nvSpPr>
        <p:spPr bwMode="auto">
          <a:xfrm rot="212235">
            <a:off x="4206659" y="2448237"/>
            <a:ext cx="2160587" cy="863600"/>
          </a:xfrm>
          <a:prstGeom prst="wedgeRoundRectCallout">
            <a:avLst>
              <a:gd name="adj1" fmla="val -41903"/>
              <a:gd name="adj2" fmla="val 65444"/>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1400" dirty="0">
                <a:latin typeface="Calibri" pitchFamily="34" charset="0"/>
              </a:rPr>
              <a:t>“</a:t>
            </a:r>
            <a:r>
              <a:rPr lang="en-US" sz="1400" dirty="0" err="1">
                <a:latin typeface="Calibri" pitchFamily="34" charset="0"/>
              </a:rPr>
              <a:t>ClubRunner</a:t>
            </a:r>
            <a:r>
              <a:rPr lang="en-US" sz="1400" dirty="0">
                <a:latin typeface="Calibri" pitchFamily="34" charset="0"/>
              </a:rPr>
              <a:t> is nothing short of phenomenal!”</a:t>
            </a:r>
          </a:p>
          <a:p>
            <a:pPr algn="ctr">
              <a:defRPr/>
            </a:pPr>
            <a:r>
              <a:rPr lang="en-US" sz="1200" i="1" dirty="0">
                <a:latin typeface="Calibri" pitchFamily="34" charset="0"/>
              </a:rPr>
              <a:t>Robert N. (Islip, NY)</a:t>
            </a:r>
          </a:p>
        </p:txBody>
      </p:sp>
      <p:sp>
        <p:nvSpPr>
          <p:cNvPr id="98310" name="AutoShape 6"/>
          <p:cNvSpPr>
            <a:spLocks noChangeArrowheads="1"/>
          </p:cNvSpPr>
          <p:nvPr/>
        </p:nvSpPr>
        <p:spPr bwMode="auto">
          <a:xfrm>
            <a:off x="6851650" y="2209800"/>
            <a:ext cx="2159000" cy="1152525"/>
          </a:xfrm>
          <a:prstGeom prst="wedgeRoundRectCallout">
            <a:avLst>
              <a:gd name="adj1" fmla="val 46986"/>
              <a:gd name="adj2" fmla="val -78375"/>
              <a:gd name="adj3" fmla="val 16667"/>
            </a:avLst>
          </a:prstGeom>
          <a:ln>
            <a:headEnd/>
            <a:tailEnd/>
          </a:ln>
        </p:spPr>
        <p:style>
          <a:lnRef idx="0">
            <a:schemeClr val="accent5"/>
          </a:lnRef>
          <a:fillRef idx="3">
            <a:schemeClr val="accent5"/>
          </a:fillRef>
          <a:effectRef idx="3">
            <a:schemeClr val="accent5"/>
          </a:effectRef>
          <a:fontRef idx="minor">
            <a:schemeClr val="lt1"/>
          </a:fontRef>
        </p:style>
        <p:txBody>
          <a:bodyPr/>
          <a:lstStyle/>
          <a:p>
            <a:pPr algn="ctr">
              <a:defRPr/>
            </a:pPr>
            <a:r>
              <a:rPr lang="en-US" sz="1400" dirty="0">
                <a:latin typeface="Calibri" pitchFamily="34" charset="0"/>
              </a:rPr>
              <a:t>“</a:t>
            </a:r>
            <a:r>
              <a:rPr lang="en-US" sz="1400" dirty="0" err="1">
                <a:latin typeface="Calibri" pitchFamily="34" charset="0"/>
              </a:rPr>
              <a:t>ClubRunner</a:t>
            </a:r>
            <a:r>
              <a:rPr lang="en-US" sz="1400" dirty="0">
                <a:latin typeface="Calibri" pitchFamily="34" charset="0"/>
              </a:rPr>
              <a:t> is making my life so much easier as Club President.”</a:t>
            </a:r>
          </a:p>
          <a:p>
            <a:pPr algn="ctr">
              <a:defRPr/>
            </a:pPr>
            <a:r>
              <a:rPr lang="en-US" sz="1200" i="1" dirty="0">
                <a:latin typeface="Calibri" pitchFamily="34" charset="0"/>
              </a:rPr>
              <a:t>George R. (Peterborough, ON)</a:t>
            </a:r>
          </a:p>
        </p:txBody>
      </p:sp>
      <p:sp>
        <p:nvSpPr>
          <p:cNvPr id="98311" name="AutoShape 7"/>
          <p:cNvSpPr>
            <a:spLocks noChangeArrowheads="1"/>
          </p:cNvSpPr>
          <p:nvPr/>
        </p:nvSpPr>
        <p:spPr bwMode="auto">
          <a:xfrm>
            <a:off x="6705600" y="3733800"/>
            <a:ext cx="2305050" cy="2303463"/>
          </a:xfrm>
          <a:prstGeom prst="wedgeRoundRectCallout">
            <a:avLst>
              <a:gd name="adj1" fmla="val -55540"/>
              <a:gd name="adj2" fmla="val -69817"/>
              <a:gd name="adj3" fmla="val 16667"/>
            </a:avLst>
          </a:prstGeom>
          <a:ln>
            <a:headEnd/>
            <a:tailEnd/>
          </a:ln>
        </p:spPr>
        <p:style>
          <a:lnRef idx="1">
            <a:schemeClr val="accent5"/>
          </a:lnRef>
          <a:fillRef idx="3">
            <a:schemeClr val="accent5"/>
          </a:fillRef>
          <a:effectRef idx="2">
            <a:schemeClr val="accent5"/>
          </a:effectRef>
          <a:fontRef idx="minor">
            <a:schemeClr val="lt1"/>
          </a:fontRef>
        </p:style>
        <p:txBody>
          <a:bodyPr/>
          <a:lstStyle/>
          <a:p>
            <a:pPr algn="ctr">
              <a:defRPr/>
            </a:pPr>
            <a:r>
              <a:rPr lang="en-US" sz="1400" dirty="0">
                <a:latin typeface="Calibri" pitchFamily="34" charset="0"/>
              </a:rPr>
              <a:t>“</a:t>
            </a:r>
            <a:r>
              <a:rPr lang="en-US" sz="1400" dirty="0" err="1">
                <a:latin typeface="Calibri" pitchFamily="34" charset="0"/>
              </a:rPr>
              <a:t>ClubRunner</a:t>
            </a:r>
            <a:r>
              <a:rPr lang="en-US" sz="1400" dirty="0">
                <a:latin typeface="Calibri" pitchFamily="34" charset="0"/>
              </a:rPr>
              <a:t> gets the information and tools right to our member’s fingertips. Communication is easier than before. It is a big time saver – flexible and easy to use yet powerful.”</a:t>
            </a:r>
          </a:p>
          <a:p>
            <a:pPr algn="ctr">
              <a:defRPr/>
            </a:pPr>
            <a:r>
              <a:rPr lang="en-US" sz="1200" i="1" dirty="0">
                <a:latin typeface="Calibri" pitchFamily="34" charset="0"/>
              </a:rPr>
              <a:t>Justin R. (St. </a:t>
            </a:r>
            <a:r>
              <a:rPr lang="en-US" sz="1200" i="1" dirty="0" smtClean="0">
                <a:latin typeface="Calibri" pitchFamily="34" charset="0"/>
              </a:rPr>
              <a:t>Martin)</a:t>
            </a:r>
            <a:endParaRPr lang="en-US" sz="1200" i="1" dirty="0">
              <a:latin typeface="Calibri" pitchFamily="34" charset="0"/>
            </a:endParaRPr>
          </a:p>
        </p:txBody>
      </p:sp>
      <p:sp>
        <p:nvSpPr>
          <p:cNvPr id="98312" name="AutoShape 8"/>
          <p:cNvSpPr>
            <a:spLocks noChangeArrowheads="1"/>
          </p:cNvSpPr>
          <p:nvPr/>
        </p:nvSpPr>
        <p:spPr bwMode="auto">
          <a:xfrm>
            <a:off x="3429000" y="3657600"/>
            <a:ext cx="2952750" cy="2087563"/>
          </a:xfrm>
          <a:prstGeom prst="wedgeRoundRectCallout">
            <a:avLst>
              <a:gd name="adj1" fmla="val -47097"/>
              <a:gd name="adj2" fmla="val 65968"/>
              <a:gd name="adj3" fmla="val 16667"/>
            </a:avLst>
          </a:prstGeom>
          <a:ln>
            <a:headEnd/>
            <a:tailEnd/>
          </a:ln>
        </p:spPr>
        <p:style>
          <a:lnRef idx="1">
            <a:schemeClr val="accent5"/>
          </a:lnRef>
          <a:fillRef idx="2">
            <a:schemeClr val="accent5"/>
          </a:fillRef>
          <a:effectRef idx="1">
            <a:schemeClr val="accent5"/>
          </a:effectRef>
          <a:fontRef idx="minor">
            <a:schemeClr val="dk1"/>
          </a:fontRef>
        </p:style>
        <p:txBody>
          <a:bodyPr/>
          <a:lstStyle/>
          <a:p>
            <a:pPr algn="ctr">
              <a:defRPr/>
            </a:pPr>
            <a:r>
              <a:rPr lang="en-US" sz="1400" dirty="0">
                <a:latin typeface="Calibri" pitchFamily="34" charset="0"/>
              </a:rPr>
              <a:t>"</a:t>
            </a:r>
            <a:r>
              <a:rPr lang="en-US" sz="1400" dirty="0" err="1">
                <a:latin typeface="Calibri" pitchFamily="34" charset="0"/>
              </a:rPr>
              <a:t>ClubRunner</a:t>
            </a:r>
            <a:r>
              <a:rPr lang="en-US" sz="1400" dirty="0">
                <a:latin typeface="Calibri" pitchFamily="34" charset="0"/>
              </a:rPr>
              <a:t> is fantastic... we struggled for years to get "on-line" and what you have engineered makes it so easy for us to communicate with members as well as with our local community. Well done!"</a:t>
            </a:r>
            <a:r>
              <a:rPr lang="en-US" sz="1600" dirty="0">
                <a:latin typeface="Calibri" pitchFamily="34" charset="0"/>
              </a:rPr>
              <a:t> </a:t>
            </a:r>
          </a:p>
          <a:p>
            <a:pPr algn="ctr">
              <a:defRPr/>
            </a:pPr>
            <a:r>
              <a:rPr lang="en-US" sz="1200" i="1" dirty="0">
                <a:latin typeface="Calibri" pitchFamily="34" charset="0"/>
              </a:rPr>
              <a:t>Bob A. (North Delta, BC)</a:t>
            </a:r>
          </a:p>
        </p:txBody>
      </p:sp>
      <p:sp>
        <p:nvSpPr>
          <p:cNvPr id="98313" name="AutoShape 9"/>
          <p:cNvSpPr>
            <a:spLocks noChangeArrowheads="1"/>
          </p:cNvSpPr>
          <p:nvPr/>
        </p:nvSpPr>
        <p:spPr bwMode="auto">
          <a:xfrm>
            <a:off x="152400" y="3124200"/>
            <a:ext cx="2881313" cy="2808287"/>
          </a:xfrm>
          <a:prstGeom prst="wedgeRoundRectCallout">
            <a:avLst>
              <a:gd name="adj1" fmla="val -44491"/>
              <a:gd name="adj2" fmla="val -64417"/>
              <a:gd name="adj3" fmla="val 16667"/>
            </a:avLst>
          </a:prstGeom>
          <a:ln>
            <a:headEnd/>
            <a:tailEnd/>
          </a:ln>
        </p:spPr>
        <p:style>
          <a:lnRef idx="1">
            <a:schemeClr val="accent5"/>
          </a:lnRef>
          <a:fillRef idx="3">
            <a:schemeClr val="accent5"/>
          </a:fillRef>
          <a:effectRef idx="2">
            <a:schemeClr val="accent5"/>
          </a:effectRef>
          <a:fontRef idx="minor">
            <a:schemeClr val="lt1"/>
          </a:fontRef>
        </p:style>
        <p:txBody>
          <a:bodyPr/>
          <a:lstStyle/>
          <a:p>
            <a:pPr algn="ctr">
              <a:defRPr/>
            </a:pPr>
            <a:r>
              <a:rPr lang="en-US" sz="1400" dirty="0">
                <a:latin typeface="Calibri" pitchFamily="34" charset="0"/>
              </a:rPr>
              <a:t>“Just wanted to let you know how much our club likes ClubRunner. It has revolutionized the way that we attract prospects and communicate with current members. Since we launched the website, every weekly speaker and every guest has mentioned that our website is really good. Thanks to ClubRunner!”</a:t>
            </a:r>
          </a:p>
          <a:p>
            <a:pPr algn="ctr">
              <a:defRPr/>
            </a:pPr>
            <a:r>
              <a:rPr lang="en-US" sz="1200" i="1" dirty="0">
                <a:latin typeface="Calibri" pitchFamily="34" charset="0"/>
              </a:rPr>
              <a:t>Scott L. (Boston, MA)</a:t>
            </a:r>
          </a:p>
        </p:txBody>
      </p:sp>
      <p:sp>
        <p:nvSpPr>
          <p:cNvPr id="10" name="TextBox 9"/>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11" name="Rectangle 10"/>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TextBox 11"/>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3" name="TextBox 12"/>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2000" dirty="0" smtClean="0"/>
              <a:t> </a:t>
            </a:r>
          </a:p>
        </p:txBody>
      </p:sp>
      <p:sp>
        <p:nvSpPr>
          <p:cNvPr id="69635" name="Text Box 3"/>
          <p:cNvSpPr txBox="1">
            <a:spLocks noChangeArrowheads="1"/>
          </p:cNvSpPr>
          <p:nvPr/>
        </p:nvSpPr>
        <p:spPr bwMode="auto">
          <a:xfrm>
            <a:off x="433095" y="533400"/>
            <a:ext cx="7920038" cy="769441"/>
          </a:xfrm>
          <a:prstGeom prst="rect">
            <a:avLst/>
          </a:prstGeom>
          <a:noFill/>
          <a:ln w="9525">
            <a:noFill/>
            <a:miter lim="800000"/>
            <a:headEnd/>
            <a:tailEnd/>
          </a:ln>
        </p:spPr>
        <p:txBody>
          <a:bodyPr>
            <a:spAutoFit/>
          </a:bodyPr>
          <a:lstStyle/>
          <a:p>
            <a:r>
              <a:rPr lang="en-US" sz="4400" dirty="0" smtClean="0">
                <a:solidFill>
                  <a:srgbClr val="00B0F0"/>
                </a:solidFill>
                <a:latin typeface="Calibri" pitchFamily="34" charset="0"/>
              </a:rPr>
              <a:t>Let’s Get Started!</a:t>
            </a:r>
          </a:p>
        </p:txBody>
      </p:sp>
      <p:sp>
        <p:nvSpPr>
          <p:cNvPr id="108548" name="Text Box 4"/>
          <p:cNvSpPr txBox="1">
            <a:spLocks noChangeArrowheads="1"/>
          </p:cNvSpPr>
          <p:nvPr/>
        </p:nvSpPr>
        <p:spPr bwMode="auto">
          <a:xfrm>
            <a:off x="381000" y="2339734"/>
            <a:ext cx="6172200" cy="1477328"/>
          </a:xfrm>
          <a:prstGeom prst="rect">
            <a:avLst/>
          </a:prstGeom>
          <a:noFill/>
          <a:ln w="9525">
            <a:noFill/>
            <a:miter lim="800000"/>
            <a:headEnd/>
            <a:tailEnd/>
          </a:ln>
        </p:spPr>
        <p:txBody>
          <a:bodyPr wrap="square">
            <a:spAutoFit/>
          </a:bodyPr>
          <a:lstStyle/>
          <a:p>
            <a:pPr>
              <a:spcBef>
                <a:spcPct val="50000"/>
              </a:spcBef>
            </a:pPr>
            <a:r>
              <a:rPr lang="en-US" sz="2000" b="1" dirty="0">
                <a:solidFill>
                  <a:schemeClr val="tx1">
                    <a:lumMod val="65000"/>
                    <a:lumOff val="35000"/>
                  </a:schemeClr>
                </a:solidFill>
                <a:latin typeface="Calibri" pitchFamily="34" charset="0"/>
              </a:rPr>
              <a:t>Subscribing is quick and easy.</a:t>
            </a:r>
          </a:p>
          <a:p>
            <a:pPr>
              <a:spcBef>
                <a:spcPct val="50000"/>
              </a:spcBef>
            </a:pPr>
            <a:r>
              <a:rPr lang="en-US" sz="2000" dirty="0">
                <a:solidFill>
                  <a:schemeClr val="tx1">
                    <a:lumMod val="65000"/>
                    <a:lumOff val="35000"/>
                  </a:schemeClr>
                </a:solidFill>
                <a:latin typeface="Calibri" pitchFamily="34" charset="0"/>
              </a:rPr>
              <a:t>Just complete our order form at </a:t>
            </a:r>
            <a:r>
              <a:rPr lang="en-US" sz="2000" dirty="0">
                <a:latin typeface="Calibri" pitchFamily="34" charset="0"/>
                <a:hlinkClick r:id="rId3"/>
              </a:rPr>
              <a:t>www.clubrunner.ca/order</a:t>
            </a:r>
            <a:r>
              <a:rPr lang="en-US" sz="2000" dirty="0">
                <a:latin typeface="Calibri" pitchFamily="34" charset="0"/>
              </a:rPr>
              <a:t> </a:t>
            </a:r>
            <a:r>
              <a:rPr lang="en-US" sz="2000" dirty="0">
                <a:solidFill>
                  <a:schemeClr val="tx1">
                    <a:lumMod val="65000"/>
                    <a:lumOff val="35000"/>
                  </a:schemeClr>
                </a:solidFill>
                <a:latin typeface="Calibri" pitchFamily="34" charset="0"/>
              </a:rPr>
              <a:t>and your site will be ready </a:t>
            </a:r>
            <a:r>
              <a:rPr lang="en-US" sz="2000" dirty="0" smtClean="0">
                <a:solidFill>
                  <a:schemeClr val="tx1">
                    <a:lumMod val="65000"/>
                    <a:lumOff val="35000"/>
                  </a:schemeClr>
                </a:solidFill>
                <a:latin typeface="Calibri" pitchFamily="34" charset="0"/>
              </a:rPr>
              <a:t>in a few days!</a:t>
            </a:r>
            <a:endParaRPr lang="en-US" sz="2000" dirty="0">
              <a:solidFill>
                <a:schemeClr val="tx1">
                  <a:lumMod val="65000"/>
                  <a:lumOff val="35000"/>
                </a:schemeClr>
              </a:solidFill>
              <a:latin typeface="Calibri" pitchFamily="34" charset="0"/>
            </a:endParaRPr>
          </a:p>
        </p:txBody>
      </p:sp>
      <p:sp>
        <p:nvSpPr>
          <p:cNvPr id="5" name="TextBox 4"/>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428" y="4388498"/>
            <a:ext cx="8294687"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1410" y="457200"/>
            <a:ext cx="2475011" cy="2849798"/>
          </a:xfrm>
          <a:prstGeom prst="rect">
            <a:avLst/>
          </a:prstGeom>
        </p:spPr>
      </p:pic>
      <p:sp>
        <p:nvSpPr>
          <p:cNvPr id="8" name="Rectangle 7"/>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0" name="TextBox 9"/>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2000" smtClean="0"/>
              <a:t> </a:t>
            </a:r>
          </a:p>
        </p:txBody>
      </p:sp>
      <p:sp>
        <p:nvSpPr>
          <p:cNvPr id="71683" name="Text Box 3"/>
          <p:cNvSpPr txBox="1">
            <a:spLocks noChangeArrowheads="1"/>
          </p:cNvSpPr>
          <p:nvPr/>
        </p:nvSpPr>
        <p:spPr bwMode="auto">
          <a:xfrm>
            <a:off x="533400" y="533400"/>
            <a:ext cx="7920038" cy="769441"/>
          </a:xfrm>
          <a:prstGeom prst="rect">
            <a:avLst/>
          </a:prstGeom>
          <a:noFill/>
          <a:ln w="9525">
            <a:noFill/>
            <a:miter lim="800000"/>
            <a:headEnd/>
            <a:tailEnd/>
          </a:ln>
        </p:spPr>
        <p:txBody>
          <a:bodyPr>
            <a:spAutoFit/>
          </a:bodyPr>
          <a:lstStyle/>
          <a:p>
            <a:r>
              <a:rPr lang="en-US" sz="4400" dirty="0">
                <a:solidFill>
                  <a:srgbClr val="00B0F0"/>
                </a:solidFill>
                <a:latin typeface="Calibri" pitchFamily="34" charset="0"/>
              </a:rPr>
              <a:t>Contact Us</a:t>
            </a:r>
            <a:endParaRPr lang="en-US" sz="4400" i="1" dirty="0">
              <a:solidFill>
                <a:srgbClr val="00B0F0"/>
              </a:solidFill>
              <a:latin typeface="Calibri" pitchFamily="34" charset="0"/>
            </a:endParaRPr>
          </a:p>
        </p:txBody>
      </p:sp>
      <p:sp>
        <p:nvSpPr>
          <p:cNvPr id="112644" name="Text Box 4"/>
          <p:cNvSpPr txBox="1">
            <a:spLocks noChangeArrowheads="1"/>
          </p:cNvSpPr>
          <p:nvPr/>
        </p:nvSpPr>
        <p:spPr bwMode="auto">
          <a:xfrm>
            <a:off x="539750" y="1619250"/>
            <a:ext cx="8064500" cy="1169988"/>
          </a:xfrm>
          <a:prstGeom prst="rect">
            <a:avLst/>
          </a:prstGeom>
          <a:noFill/>
          <a:ln w="9525">
            <a:noFill/>
            <a:miter lim="800000"/>
            <a:headEnd/>
            <a:tailEnd/>
          </a:ln>
        </p:spPr>
        <p:txBody>
          <a:bodyPr>
            <a:spAutoFit/>
          </a:bodyPr>
          <a:lstStyle/>
          <a:p>
            <a:pPr>
              <a:spcBef>
                <a:spcPct val="50000"/>
              </a:spcBef>
            </a:pPr>
            <a:r>
              <a:rPr lang="en-US" sz="2000" dirty="0">
                <a:solidFill>
                  <a:schemeClr val="tx1">
                    <a:lumMod val="75000"/>
                    <a:lumOff val="25000"/>
                  </a:schemeClr>
                </a:solidFill>
                <a:latin typeface="Calibri" pitchFamily="34" charset="0"/>
              </a:rPr>
              <a:t>For more information, or to set up ClubRunner for your club or district, please call 1-877-4MY-CLUB, or email us at </a:t>
            </a:r>
            <a:r>
              <a:rPr lang="en-US" sz="2000" dirty="0" smtClean="0">
                <a:solidFill>
                  <a:schemeClr val="tx1">
                    <a:lumMod val="75000"/>
                    <a:lumOff val="25000"/>
                  </a:schemeClr>
                </a:solidFill>
                <a:latin typeface="Calibri" pitchFamily="34" charset="0"/>
                <a:hlinkClick r:id="rId3"/>
              </a:rPr>
              <a:t>sales@clubrunner.ca</a:t>
            </a:r>
            <a:r>
              <a:rPr lang="en-US" sz="2000" dirty="0" smtClean="0">
                <a:solidFill>
                  <a:schemeClr val="tx1">
                    <a:lumMod val="75000"/>
                    <a:lumOff val="25000"/>
                  </a:schemeClr>
                </a:solidFill>
                <a:latin typeface="Calibri" pitchFamily="34" charset="0"/>
              </a:rPr>
              <a:t>. </a:t>
            </a:r>
            <a:endParaRPr lang="en-US" sz="2000" dirty="0">
              <a:solidFill>
                <a:schemeClr val="tx1">
                  <a:lumMod val="75000"/>
                  <a:lumOff val="25000"/>
                </a:schemeClr>
              </a:solidFill>
              <a:latin typeface="Calibri" pitchFamily="34" charset="0"/>
            </a:endParaRPr>
          </a:p>
          <a:p>
            <a:pPr>
              <a:spcBef>
                <a:spcPct val="50000"/>
              </a:spcBef>
            </a:pPr>
            <a:r>
              <a:rPr lang="en-US" sz="2000" dirty="0">
                <a:solidFill>
                  <a:schemeClr val="tx1">
                    <a:lumMod val="75000"/>
                    <a:lumOff val="25000"/>
                  </a:schemeClr>
                </a:solidFill>
                <a:latin typeface="Calibri" pitchFamily="34" charset="0"/>
              </a:rPr>
              <a:t>Visit us at </a:t>
            </a:r>
            <a:r>
              <a:rPr lang="en-US" sz="2000" dirty="0" smtClean="0">
                <a:solidFill>
                  <a:schemeClr val="tx1">
                    <a:lumMod val="75000"/>
                    <a:lumOff val="25000"/>
                  </a:schemeClr>
                </a:solidFill>
                <a:latin typeface="Calibri" pitchFamily="34" charset="0"/>
                <a:hlinkClick r:id="rId4"/>
              </a:rPr>
              <a:t>www.clubrunner.ca</a:t>
            </a:r>
            <a:r>
              <a:rPr lang="en-US" sz="2000" dirty="0" smtClean="0">
                <a:solidFill>
                  <a:schemeClr val="tx1">
                    <a:lumMod val="75000"/>
                    <a:lumOff val="25000"/>
                  </a:schemeClr>
                </a:solidFill>
                <a:latin typeface="Calibri" pitchFamily="34" charset="0"/>
              </a:rPr>
              <a:t> to </a:t>
            </a:r>
            <a:r>
              <a:rPr lang="en-US" sz="2000" dirty="0">
                <a:solidFill>
                  <a:schemeClr val="tx1">
                    <a:lumMod val="75000"/>
                    <a:lumOff val="25000"/>
                  </a:schemeClr>
                </a:solidFill>
                <a:latin typeface="Calibri" pitchFamily="34" charset="0"/>
              </a:rPr>
              <a:t>find out more!</a:t>
            </a:r>
          </a:p>
        </p:txBody>
      </p:sp>
      <p:sp>
        <p:nvSpPr>
          <p:cNvPr id="63495" name="Text Box 7"/>
          <p:cNvSpPr txBox="1">
            <a:spLocks noChangeArrowheads="1"/>
          </p:cNvSpPr>
          <p:nvPr/>
        </p:nvSpPr>
        <p:spPr bwMode="auto">
          <a:xfrm>
            <a:off x="457200" y="5638800"/>
            <a:ext cx="7848600" cy="461665"/>
          </a:xfrm>
          <a:prstGeom prst="rect">
            <a:avLst/>
          </a:prstGeom>
          <a:noFill/>
          <a:ln w="9525">
            <a:noFill/>
            <a:miter lim="800000"/>
            <a:headEnd/>
            <a:tailEnd/>
          </a:ln>
        </p:spPr>
        <p:txBody>
          <a:bodyPr wrap="square">
            <a:spAutoFit/>
          </a:bodyPr>
          <a:lstStyle/>
          <a:p>
            <a:pPr>
              <a:spcBef>
                <a:spcPct val="50000"/>
              </a:spcBef>
            </a:pPr>
            <a:r>
              <a:rPr lang="en-US" sz="1200" dirty="0">
                <a:latin typeface="Calibri" pitchFamily="34" charset="0"/>
              </a:rPr>
              <a:t>© </a:t>
            </a:r>
            <a:r>
              <a:rPr lang="en-US" sz="1200" dirty="0" smtClean="0">
                <a:latin typeface="Calibri" pitchFamily="34" charset="0"/>
              </a:rPr>
              <a:t>2016 </a:t>
            </a:r>
            <a:r>
              <a:rPr lang="en-US" sz="1200" dirty="0" smtClean="0">
                <a:latin typeface="Calibri" pitchFamily="34" charset="0"/>
              </a:rPr>
              <a:t>ClubRunner. </a:t>
            </a:r>
            <a:r>
              <a:rPr lang="en-US" sz="1200" dirty="0">
                <a:latin typeface="Calibri" pitchFamily="34" charset="0"/>
              </a:rPr>
              <a:t>All Rights Reserved. This presentation is for informational purposes only. </a:t>
            </a:r>
            <a:r>
              <a:rPr lang="en-US" sz="1200" dirty="0" smtClean="0">
                <a:latin typeface="Calibri" pitchFamily="34" charset="0"/>
              </a:rPr>
              <a:t>ClubRunner makes </a:t>
            </a:r>
            <a:r>
              <a:rPr lang="en-US" sz="1200" dirty="0">
                <a:latin typeface="Calibri" pitchFamily="34" charset="0"/>
              </a:rPr>
              <a:t>no warranties, express or implied, in this summary. </a:t>
            </a:r>
          </a:p>
        </p:txBody>
      </p:sp>
      <p:sp>
        <p:nvSpPr>
          <p:cNvPr id="10" name="TextBox 9"/>
          <p:cNvSpPr txBox="1"/>
          <p:nvPr/>
        </p:nvSpPr>
        <p:spPr>
          <a:xfrm>
            <a:off x="6934200" y="64008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9" name="Rectangle 8"/>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2" name="TextBox 11"/>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pic>
        <p:nvPicPr>
          <p:cNvPr id="13"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74763" y="4078857"/>
            <a:ext cx="361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407885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95900" y="4078857"/>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olor, linkedin, squar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81900" y="4101082"/>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539750" y="4536057"/>
            <a:ext cx="2286000" cy="276225"/>
          </a:xfrm>
          <a:prstGeom prst="rect">
            <a:avLst/>
          </a:prstGeom>
          <a:noFill/>
        </p:spPr>
        <p:txBody>
          <a:bodyPr>
            <a:spAutoFit/>
          </a:bodyPr>
          <a:lstStyle/>
          <a:p>
            <a:pPr>
              <a:defRPr/>
            </a:pPr>
            <a:r>
              <a:rPr lang="en-CA" sz="1200" dirty="0">
                <a:latin typeface="+mn-lt"/>
                <a:hlinkClick r:id="rId9"/>
              </a:rPr>
              <a:t>facebook.com/</a:t>
            </a:r>
            <a:r>
              <a:rPr lang="en-CA" sz="1200" dirty="0" err="1">
                <a:latin typeface="+mn-lt"/>
                <a:hlinkClick r:id="rId9"/>
              </a:rPr>
              <a:t>clubrunner</a:t>
            </a:r>
            <a:r>
              <a:rPr lang="en-CA" sz="1200" dirty="0">
                <a:latin typeface="+mn-lt"/>
              </a:rPr>
              <a:t> </a:t>
            </a:r>
            <a:endParaRPr lang="en-CA" sz="1200" dirty="0">
              <a:latin typeface="+mn-lt"/>
            </a:endParaRPr>
          </a:p>
        </p:txBody>
      </p:sp>
      <p:sp>
        <p:nvSpPr>
          <p:cNvPr id="18" name="TextBox 17"/>
          <p:cNvSpPr txBox="1"/>
          <p:nvPr/>
        </p:nvSpPr>
        <p:spPr>
          <a:xfrm>
            <a:off x="2722353" y="4528120"/>
            <a:ext cx="2286000" cy="276225"/>
          </a:xfrm>
          <a:prstGeom prst="rect">
            <a:avLst/>
          </a:prstGeom>
          <a:noFill/>
        </p:spPr>
        <p:txBody>
          <a:bodyPr>
            <a:spAutoFit/>
          </a:bodyPr>
          <a:lstStyle/>
          <a:p>
            <a:pPr>
              <a:defRPr/>
            </a:pPr>
            <a:r>
              <a:rPr lang="en-CA" sz="1200" dirty="0">
                <a:latin typeface="+mn-lt"/>
                <a:hlinkClick r:id="rId9"/>
              </a:rPr>
              <a:t>twitter.com/</a:t>
            </a:r>
            <a:r>
              <a:rPr lang="en-CA" sz="1200" dirty="0" err="1">
                <a:latin typeface="+mn-lt"/>
                <a:hlinkClick r:id="rId9"/>
              </a:rPr>
              <a:t>clubrunner</a:t>
            </a:r>
            <a:r>
              <a:rPr lang="en-CA" sz="1200" dirty="0">
                <a:latin typeface="+mn-lt"/>
              </a:rPr>
              <a:t> </a:t>
            </a:r>
            <a:endParaRPr lang="en-CA" sz="1200" dirty="0">
              <a:latin typeface="+mn-lt"/>
            </a:endParaRPr>
          </a:p>
        </p:txBody>
      </p:sp>
      <p:sp>
        <p:nvSpPr>
          <p:cNvPr id="19" name="TextBox 18"/>
          <p:cNvSpPr txBox="1"/>
          <p:nvPr/>
        </p:nvSpPr>
        <p:spPr>
          <a:xfrm>
            <a:off x="4533900" y="4536057"/>
            <a:ext cx="2286000" cy="276225"/>
          </a:xfrm>
          <a:prstGeom prst="rect">
            <a:avLst/>
          </a:prstGeom>
          <a:noFill/>
        </p:spPr>
        <p:txBody>
          <a:bodyPr>
            <a:spAutoFit/>
          </a:bodyPr>
          <a:lstStyle/>
          <a:p>
            <a:pPr>
              <a:defRPr/>
            </a:pPr>
            <a:r>
              <a:rPr lang="en-CA" sz="1200" dirty="0">
                <a:latin typeface="+mn-lt"/>
                <a:hlinkClick r:id="rId10" action="ppaction://hlinkfile"/>
              </a:rPr>
              <a:t>iloveclubrunner.blogspot.com</a:t>
            </a:r>
            <a:r>
              <a:rPr lang="en-CA" sz="1200" dirty="0">
                <a:latin typeface="+mn-lt"/>
              </a:rPr>
              <a:t> </a:t>
            </a:r>
            <a:endParaRPr lang="en-CA" sz="1200" dirty="0">
              <a:latin typeface="+mn-lt"/>
            </a:endParaRPr>
          </a:p>
        </p:txBody>
      </p:sp>
      <p:sp>
        <p:nvSpPr>
          <p:cNvPr id="20" name="TextBox 19"/>
          <p:cNvSpPr txBox="1"/>
          <p:nvPr/>
        </p:nvSpPr>
        <p:spPr>
          <a:xfrm>
            <a:off x="6591300" y="4531295"/>
            <a:ext cx="2286000" cy="461962"/>
          </a:xfrm>
          <a:prstGeom prst="rect">
            <a:avLst/>
          </a:prstGeom>
          <a:noFill/>
        </p:spPr>
        <p:txBody>
          <a:bodyPr>
            <a:spAutoFit/>
          </a:bodyPr>
          <a:lstStyle/>
          <a:p>
            <a:pPr algn="ctr">
              <a:defRPr/>
            </a:pPr>
            <a:r>
              <a:rPr lang="en-CA" sz="1200" dirty="0">
                <a:latin typeface="+mn-lt"/>
                <a:hlinkClick r:id="rId11"/>
              </a:rPr>
              <a:t>ClubRunner Beta &amp; Early Access Participants Group</a:t>
            </a:r>
            <a:endParaRPr lang="en-CA" sz="12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152400"/>
            <a:ext cx="8229600" cy="1143000"/>
          </a:xfrm>
        </p:spPr>
        <p:txBody>
          <a:bodyPr/>
          <a:lstStyle/>
          <a:p>
            <a:pPr algn="l" eaLnBrk="1" hangingPunct="1"/>
            <a:r>
              <a:rPr lang="en-US" dirty="0" smtClean="0"/>
              <a:t>Website Designer</a:t>
            </a:r>
          </a:p>
        </p:txBody>
      </p:sp>
      <p:sp>
        <p:nvSpPr>
          <p:cNvPr id="22531" name="Text Box 3"/>
          <p:cNvSpPr txBox="1">
            <a:spLocks noChangeArrowheads="1"/>
          </p:cNvSpPr>
          <p:nvPr/>
        </p:nvSpPr>
        <p:spPr bwMode="auto">
          <a:xfrm>
            <a:off x="457200" y="990600"/>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Calibri" pitchFamily="34" charset="0"/>
              </a:rPr>
              <a:t>Administration</a:t>
            </a:r>
          </a:p>
        </p:txBody>
      </p:sp>
      <p:sp>
        <p:nvSpPr>
          <p:cNvPr id="16388" name="Text Box 4"/>
          <p:cNvSpPr txBox="1">
            <a:spLocks noChangeArrowheads="1"/>
          </p:cNvSpPr>
          <p:nvPr/>
        </p:nvSpPr>
        <p:spPr bwMode="auto">
          <a:xfrm>
            <a:off x="4310837" y="1571625"/>
            <a:ext cx="3286125" cy="708025"/>
          </a:xfrm>
          <a:prstGeom prst="rect">
            <a:avLst/>
          </a:prstGeom>
          <a:noFill/>
          <a:ln w="9525">
            <a:noFill/>
            <a:miter lim="800000"/>
            <a:headEnd/>
            <a:tailEnd/>
          </a:ln>
        </p:spPr>
        <p:txBody>
          <a:bodyPr>
            <a:spAutoFit/>
          </a:bodyPr>
          <a:lstStyle/>
          <a:p>
            <a:pPr>
              <a:spcBef>
                <a:spcPct val="50000"/>
              </a:spcBef>
            </a:pPr>
            <a:r>
              <a:rPr lang="en-US" sz="2000" dirty="0" smtClean="0">
                <a:solidFill>
                  <a:schemeClr val="tx1">
                    <a:lumMod val="75000"/>
                    <a:lumOff val="25000"/>
                  </a:schemeClr>
                </a:solidFill>
                <a:latin typeface="Calibri" pitchFamily="34" charset="0"/>
              </a:rPr>
              <a:t>Maintaining </a:t>
            </a:r>
            <a:r>
              <a:rPr lang="en-US" sz="2000" dirty="0">
                <a:solidFill>
                  <a:schemeClr val="tx1">
                    <a:lumMod val="75000"/>
                    <a:lumOff val="25000"/>
                  </a:schemeClr>
                </a:solidFill>
                <a:latin typeface="Calibri" pitchFamily="34" charset="0"/>
              </a:rPr>
              <a:t>the website is done through a secure login.</a:t>
            </a:r>
          </a:p>
        </p:txBody>
      </p:sp>
      <p:sp>
        <p:nvSpPr>
          <p:cNvPr id="16390" name="Text Box 6"/>
          <p:cNvSpPr txBox="1">
            <a:spLocks noChangeArrowheads="1"/>
          </p:cNvSpPr>
          <p:nvPr/>
        </p:nvSpPr>
        <p:spPr bwMode="auto">
          <a:xfrm>
            <a:off x="4330331" y="2695575"/>
            <a:ext cx="2857500" cy="1938337"/>
          </a:xfrm>
          <a:prstGeom prst="rect">
            <a:avLst/>
          </a:prstGeom>
          <a:noFill/>
          <a:ln w="9525">
            <a:noFill/>
            <a:miter lim="800000"/>
            <a:headEnd/>
            <a:tailEnd/>
          </a:ln>
        </p:spPr>
        <p:txBody>
          <a:bodyPr>
            <a:spAutoFit/>
          </a:bodyPr>
          <a:lstStyle/>
          <a:p>
            <a:r>
              <a:rPr lang="en-US" sz="2000" dirty="0" err="1">
                <a:solidFill>
                  <a:schemeClr val="tx1">
                    <a:lumMod val="75000"/>
                    <a:lumOff val="25000"/>
                  </a:schemeClr>
                </a:solidFill>
                <a:latin typeface="Calibri" pitchFamily="34" charset="0"/>
              </a:rPr>
              <a:t>ClubRunner</a:t>
            </a:r>
            <a:r>
              <a:rPr lang="en-US" sz="2000" dirty="0">
                <a:solidFill>
                  <a:schemeClr val="tx1">
                    <a:lumMod val="75000"/>
                    <a:lumOff val="25000"/>
                  </a:schemeClr>
                </a:solidFill>
                <a:latin typeface="Calibri" pitchFamily="34" charset="0"/>
              </a:rPr>
              <a:t> has </a:t>
            </a:r>
            <a:r>
              <a:rPr lang="en-US" sz="2000" b="1" dirty="0">
                <a:solidFill>
                  <a:schemeClr val="tx1">
                    <a:lumMod val="75000"/>
                    <a:lumOff val="25000"/>
                  </a:schemeClr>
                </a:solidFill>
                <a:latin typeface="Calibri" pitchFamily="34" charset="0"/>
              </a:rPr>
              <a:t>seven levels</a:t>
            </a:r>
            <a:r>
              <a:rPr lang="en-US" sz="2000" dirty="0">
                <a:solidFill>
                  <a:schemeClr val="tx1">
                    <a:lumMod val="75000"/>
                    <a:lumOff val="25000"/>
                  </a:schemeClr>
                </a:solidFill>
                <a:latin typeface="Calibri" pitchFamily="34" charset="0"/>
              </a:rPr>
              <a:t> of access so you can get more members involved while </a:t>
            </a:r>
            <a:r>
              <a:rPr lang="en-US" sz="2000" b="1" dirty="0">
                <a:solidFill>
                  <a:schemeClr val="tx1">
                    <a:lumMod val="75000"/>
                    <a:lumOff val="25000"/>
                  </a:schemeClr>
                </a:solidFill>
                <a:latin typeface="Calibri" pitchFamily="34" charset="0"/>
              </a:rPr>
              <a:t>maintaining security levels </a:t>
            </a:r>
            <a:r>
              <a:rPr lang="en-US" sz="2000" dirty="0">
                <a:solidFill>
                  <a:schemeClr val="tx1">
                    <a:lumMod val="75000"/>
                    <a:lumOff val="25000"/>
                  </a:schemeClr>
                </a:solidFill>
                <a:latin typeface="Calibri" pitchFamily="34" charset="0"/>
              </a:rPr>
              <a:t>for each area.</a:t>
            </a:r>
          </a:p>
        </p:txBody>
      </p:sp>
      <p:pic>
        <p:nvPicPr>
          <p:cNvPr id="22535" name="Picture 6" descr="C:\Documents and Settings\Administrator\Local Settings\Temporary Internet Files\Content.IE5\I1MSYMBE\MCj04316050000[1].png"/>
          <p:cNvPicPr>
            <a:picLocks noChangeAspect="1" noChangeArrowheads="1"/>
          </p:cNvPicPr>
          <p:nvPr/>
        </p:nvPicPr>
        <p:blipFill>
          <a:blip r:embed="rId3" cstate="print"/>
          <a:srcRect/>
          <a:stretch>
            <a:fillRect/>
          </a:stretch>
        </p:blipFill>
        <p:spPr bwMode="auto">
          <a:xfrm>
            <a:off x="7620000" y="2209800"/>
            <a:ext cx="971550" cy="971550"/>
          </a:xfrm>
          <a:prstGeom prst="rect">
            <a:avLst/>
          </a:prstGeom>
          <a:noFill/>
          <a:ln w="9525">
            <a:noFill/>
            <a:miter lim="800000"/>
            <a:headEnd/>
            <a:tailEnd/>
          </a:ln>
        </p:spPr>
      </p:pic>
      <p:sp>
        <p:nvSpPr>
          <p:cNvPr id="8" name="TextBox 7"/>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41333"/>
            <a:ext cx="3352800" cy="4557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1" name="TextBox 10"/>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228600" y="0"/>
            <a:ext cx="8229600" cy="1143000"/>
          </a:xfrm>
        </p:spPr>
        <p:txBody>
          <a:bodyPr/>
          <a:lstStyle/>
          <a:p>
            <a:pPr algn="l" eaLnBrk="1" hangingPunct="1"/>
            <a:r>
              <a:rPr lang="en-US" dirty="0" smtClean="0"/>
              <a:t>Website Designer</a:t>
            </a:r>
          </a:p>
        </p:txBody>
      </p:sp>
      <p:sp>
        <p:nvSpPr>
          <p:cNvPr id="23556" name="Text Box 3"/>
          <p:cNvSpPr txBox="1">
            <a:spLocks noChangeArrowheads="1"/>
          </p:cNvSpPr>
          <p:nvPr/>
        </p:nvSpPr>
        <p:spPr bwMode="auto">
          <a:xfrm>
            <a:off x="304800" y="848380"/>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Home Page</a:t>
            </a:r>
            <a:endParaRPr lang="en-US" sz="2800" b="1" dirty="0">
              <a:solidFill>
                <a:schemeClr val="bg1">
                  <a:lumMod val="50000"/>
                </a:schemeClr>
              </a:solidFill>
              <a:latin typeface="Calibri" pitchFamily="34" charset="0"/>
            </a:endParaRPr>
          </a:p>
        </p:txBody>
      </p:sp>
      <p:sp>
        <p:nvSpPr>
          <p:cNvPr id="18443" name="Text Box 11"/>
          <p:cNvSpPr txBox="1">
            <a:spLocks noChangeArrowheads="1"/>
          </p:cNvSpPr>
          <p:nvPr/>
        </p:nvSpPr>
        <p:spPr bwMode="auto">
          <a:xfrm>
            <a:off x="7315200" y="5257800"/>
            <a:ext cx="1676400" cy="915988"/>
          </a:xfrm>
          <a:prstGeom prst="rect">
            <a:avLst/>
          </a:prstGeom>
          <a:noFill/>
          <a:ln w="9525">
            <a:noFill/>
            <a:miter lim="800000"/>
            <a:headEnd/>
            <a:tailEnd/>
          </a:ln>
        </p:spPr>
        <p:txBody>
          <a:bodyPr>
            <a:spAutoFit/>
          </a:bodyPr>
          <a:lstStyle/>
          <a:p>
            <a:pPr eaLnBrk="0" hangingPunct="0">
              <a:spcBef>
                <a:spcPct val="50000"/>
              </a:spcBef>
            </a:pPr>
            <a:r>
              <a:rPr lang="en-US" sz="1800" b="1" dirty="0">
                <a:solidFill>
                  <a:schemeClr val="tx1">
                    <a:lumMod val="75000"/>
                    <a:lumOff val="25000"/>
                  </a:schemeClr>
                </a:solidFill>
                <a:latin typeface="Calibri" pitchFamily="34" charset="0"/>
              </a:rPr>
              <a:t>…all without having to know HTML!</a:t>
            </a:r>
            <a:endParaRPr lang="en-CA" sz="1800" b="1" dirty="0">
              <a:solidFill>
                <a:schemeClr val="tx1">
                  <a:lumMod val="75000"/>
                  <a:lumOff val="25000"/>
                </a:schemeClr>
              </a:solidFill>
              <a:latin typeface="Calibri" pitchFamily="34" charset="0"/>
            </a:endParaRPr>
          </a:p>
        </p:txBody>
      </p:sp>
      <p:sp>
        <p:nvSpPr>
          <p:cNvPr id="14" name="TextBox 13"/>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9" name="TextBox 8"/>
          <p:cNvSpPr txBox="1"/>
          <p:nvPr/>
        </p:nvSpPr>
        <p:spPr>
          <a:xfrm>
            <a:off x="6324600" y="381000"/>
            <a:ext cx="2667000" cy="4524315"/>
          </a:xfrm>
          <a:prstGeom prst="rect">
            <a:avLst/>
          </a:prstGeom>
          <a:noFill/>
        </p:spPr>
        <p:txBody>
          <a:bodyPr wrap="square" rtlCol="0">
            <a:spAutoFit/>
          </a:bodyPr>
          <a:lstStyle/>
          <a:p>
            <a:r>
              <a:rPr lang="en-CA" dirty="0" smtClean="0">
                <a:solidFill>
                  <a:schemeClr val="tx1">
                    <a:lumMod val="75000"/>
                    <a:lumOff val="25000"/>
                  </a:schemeClr>
                </a:solidFill>
                <a:latin typeface="+mn-lt"/>
              </a:rPr>
              <a:t>Display live information from your database:</a:t>
            </a:r>
            <a:br>
              <a:rPr lang="en-CA" dirty="0" smtClean="0">
                <a:solidFill>
                  <a:schemeClr val="tx1">
                    <a:lumMod val="75000"/>
                    <a:lumOff val="25000"/>
                  </a:schemeClr>
                </a:solidFill>
                <a:latin typeface="+mn-lt"/>
              </a:rPr>
            </a:br>
            <a:endParaRPr lang="en-CA" dirty="0" smtClean="0">
              <a:solidFill>
                <a:schemeClr val="tx1">
                  <a:lumMod val="75000"/>
                  <a:lumOff val="25000"/>
                </a:schemeClr>
              </a:solidFill>
              <a:latin typeface="+mn-lt"/>
            </a:endParaRPr>
          </a:p>
          <a:p>
            <a:pPr marL="285750" indent="-285750">
              <a:buFont typeface="Arial" pitchFamily="34" charset="0"/>
              <a:buChar char="•"/>
            </a:pPr>
            <a:r>
              <a:rPr lang="en-CA" dirty="0" smtClean="0">
                <a:solidFill>
                  <a:schemeClr val="tx1">
                    <a:lumMod val="75000"/>
                    <a:lumOff val="25000"/>
                  </a:schemeClr>
                </a:solidFill>
                <a:latin typeface="+mn-lt"/>
              </a:rPr>
              <a:t>Meeting information for visitors</a:t>
            </a:r>
          </a:p>
          <a:p>
            <a:pPr marL="285750" indent="-285750">
              <a:buFont typeface="Arial" pitchFamily="34" charset="0"/>
              <a:buChar char="•"/>
            </a:pPr>
            <a:r>
              <a:rPr lang="en-CA" dirty="0" smtClean="0">
                <a:solidFill>
                  <a:schemeClr val="tx1">
                    <a:lumMod val="75000"/>
                    <a:lumOff val="25000"/>
                  </a:schemeClr>
                </a:solidFill>
                <a:latin typeface="+mn-lt"/>
              </a:rPr>
              <a:t>Events calendar and speakers</a:t>
            </a:r>
          </a:p>
          <a:p>
            <a:pPr marL="285750" indent="-285750">
              <a:buFont typeface="Arial" pitchFamily="34" charset="0"/>
              <a:buChar char="•"/>
            </a:pPr>
            <a:r>
              <a:rPr lang="en-CA" dirty="0" smtClean="0">
                <a:solidFill>
                  <a:schemeClr val="tx1">
                    <a:lumMod val="75000"/>
                    <a:lumOff val="25000"/>
                  </a:schemeClr>
                </a:solidFill>
                <a:latin typeface="+mn-lt"/>
              </a:rPr>
              <a:t>Club executives, directors &amp; committees</a:t>
            </a:r>
          </a:p>
          <a:p>
            <a:pPr marL="285750" indent="-285750">
              <a:buFont typeface="Arial" pitchFamily="34" charset="0"/>
              <a:buChar char="•"/>
            </a:pPr>
            <a:r>
              <a:rPr lang="en-CA" dirty="0" smtClean="0">
                <a:solidFill>
                  <a:schemeClr val="tx1">
                    <a:lumMod val="75000"/>
                    <a:lumOff val="25000"/>
                  </a:schemeClr>
                </a:solidFill>
                <a:latin typeface="+mn-lt"/>
              </a:rPr>
              <a:t>Useful links to other relevant websites</a:t>
            </a:r>
          </a:p>
          <a:p>
            <a:pPr marL="285750" indent="-285750">
              <a:buFont typeface="Arial" pitchFamily="34" charset="0"/>
              <a:buChar char="•"/>
            </a:pPr>
            <a:r>
              <a:rPr lang="en-CA" dirty="0" smtClean="0">
                <a:solidFill>
                  <a:schemeClr val="tx1">
                    <a:lumMod val="75000"/>
                    <a:lumOff val="25000"/>
                  </a:schemeClr>
                </a:solidFill>
                <a:latin typeface="+mn-lt"/>
              </a:rPr>
              <a:t>Download files</a:t>
            </a:r>
          </a:p>
          <a:p>
            <a:pPr marL="285750" indent="-285750">
              <a:buFont typeface="Arial" pitchFamily="34" charset="0"/>
              <a:buChar char="•"/>
            </a:pPr>
            <a:r>
              <a:rPr lang="en-CA" dirty="0" smtClean="0">
                <a:solidFill>
                  <a:schemeClr val="tx1">
                    <a:lumMod val="75000"/>
                    <a:lumOff val="25000"/>
                  </a:schemeClr>
                </a:solidFill>
                <a:latin typeface="+mn-lt"/>
              </a:rPr>
              <a:t>Photo Albums with slideshows</a:t>
            </a:r>
          </a:p>
          <a:p>
            <a:pPr marL="285750" indent="-285750">
              <a:buFont typeface="Arial" pitchFamily="34" charset="0"/>
              <a:buChar char="•"/>
            </a:pPr>
            <a:r>
              <a:rPr lang="en-CA" dirty="0" smtClean="0">
                <a:solidFill>
                  <a:schemeClr val="tx1">
                    <a:lumMod val="75000"/>
                    <a:lumOff val="25000"/>
                  </a:schemeClr>
                </a:solidFill>
                <a:latin typeface="+mn-lt"/>
              </a:rPr>
              <a:t>Home page stories and news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62740"/>
            <a:ext cx="3767651" cy="2860006"/>
          </a:xfrm>
          <a:prstGeom prst="rect">
            <a:avLst/>
          </a:prstGeom>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966" y="4161341"/>
            <a:ext cx="2212531" cy="1943735"/>
          </a:xfrm>
          <a:prstGeom prst="roundRect">
            <a:avLst>
              <a:gd name="adj" fmla="val 8594"/>
            </a:avLst>
          </a:prstGeom>
          <a:solidFill>
            <a:srgbClr val="FFFFFF">
              <a:shade val="85000"/>
            </a:srgbClr>
          </a:solidFill>
          <a:ln w="9525">
            <a:solidFill>
              <a:srgbClr val="0070C0"/>
            </a:solidFill>
            <a:miter lim="800000"/>
            <a:headEnd/>
            <a:tailEnd/>
          </a:ln>
          <a:effectLs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3774" y="1219200"/>
            <a:ext cx="2119487" cy="1965081"/>
          </a:xfrm>
          <a:prstGeom prst="roundRect">
            <a:avLst>
              <a:gd name="adj" fmla="val 8594"/>
            </a:avLst>
          </a:prstGeom>
          <a:solidFill>
            <a:srgbClr val="FFFFFF">
              <a:shade val="85000"/>
            </a:srgbClr>
          </a:solidFill>
          <a:ln w="9525">
            <a:solidFill>
              <a:srgbClr val="0070C0"/>
            </a:solidFill>
            <a:miter lim="800000"/>
            <a:headEnd/>
            <a:tailEnd/>
          </a:ln>
          <a:effectLs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1868" y="2895600"/>
            <a:ext cx="2141393" cy="1888449"/>
          </a:xfrm>
          <a:prstGeom prst="roundRect">
            <a:avLst>
              <a:gd name="adj" fmla="val 8594"/>
            </a:avLst>
          </a:prstGeom>
          <a:solidFill>
            <a:srgbClr val="FFFFFF">
              <a:shade val="85000"/>
            </a:srgbClr>
          </a:solidFill>
          <a:ln w="9525">
            <a:solidFill>
              <a:srgbClr val="0070C0"/>
            </a:solidFill>
            <a:miter lim="800000"/>
            <a:headEnd/>
            <a:tailEnd/>
          </a:ln>
          <a:effectLs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6650" y="4161341"/>
            <a:ext cx="2194740" cy="1943735"/>
          </a:xfrm>
          <a:prstGeom prst="roundRect">
            <a:avLst>
              <a:gd name="adj" fmla="val 8594"/>
            </a:avLst>
          </a:prstGeom>
          <a:solidFill>
            <a:srgbClr val="FFFFFF">
              <a:shade val="85000"/>
            </a:srgbClr>
          </a:solidFill>
          <a:ln w="9525">
            <a:solidFill>
              <a:srgbClr val="0070C0"/>
            </a:solidFill>
            <a:miter lim="800000"/>
            <a:headEnd/>
            <a:tailEnd/>
          </a:ln>
          <a:effectLst/>
          <a:extLst/>
        </p:spPr>
      </p:pic>
      <p:sp>
        <p:nvSpPr>
          <p:cNvPr id="12" name="Rectangle 11"/>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5" name="TextBox 14"/>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396305"/>
            <a:ext cx="7490410" cy="1862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43" name="Rectangle 2"/>
          <p:cNvSpPr>
            <a:spLocks noGrp="1" noChangeArrowheads="1"/>
          </p:cNvSpPr>
          <p:nvPr>
            <p:ph type="title"/>
          </p:nvPr>
        </p:nvSpPr>
        <p:spPr>
          <a:xfrm>
            <a:off x="228600" y="0"/>
            <a:ext cx="8229600" cy="1143000"/>
          </a:xfrm>
        </p:spPr>
        <p:txBody>
          <a:bodyPr/>
          <a:lstStyle/>
          <a:p>
            <a:pPr algn="l" eaLnBrk="1" hangingPunct="1"/>
            <a:r>
              <a:rPr lang="en-US" dirty="0" smtClean="0"/>
              <a:t>Website Designer</a:t>
            </a:r>
          </a:p>
        </p:txBody>
      </p:sp>
      <p:sp>
        <p:nvSpPr>
          <p:cNvPr id="23556" name="Text Box 3"/>
          <p:cNvSpPr txBox="1">
            <a:spLocks noChangeArrowheads="1"/>
          </p:cNvSpPr>
          <p:nvPr/>
        </p:nvSpPr>
        <p:spPr bwMode="auto">
          <a:xfrm>
            <a:off x="304800" y="848380"/>
            <a:ext cx="8353425" cy="523220"/>
          </a:xfrm>
          <a:prstGeom prst="rect">
            <a:avLst/>
          </a:prstGeom>
          <a:noFill/>
          <a:ln w="9525">
            <a:noFill/>
            <a:miter lim="800000"/>
            <a:headEnd/>
            <a:tailEnd/>
          </a:ln>
        </p:spPr>
        <p:txBody>
          <a:bodyPr>
            <a:spAutoFit/>
          </a:bodyPr>
          <a:lstStyle/>
          <a:p>
            <a:pPr>
              <a:spcBef>
                <a:spcPct val="50000"/>
              </a:spcBef>
            </a:pPr>
            <a:r>
              <a:rPr lang="en-US" sz="2800" b="1" dirty="0" smtClean="0">
                <a:solidFill>
                  <a:schemeClr val="bg1">
                    <a:lumMod val="50000"/>
                  </a:schemeClr>
                </a:solidFill>
                <a:latin typeface="Calibri" pitchFamily="34" charset="0"/>
              </a:rPr>
              <a:t>Themes</a:t>
            </a:r>
            <a:endParaRPr lang="en-US" sz="2800" b="1" dirty="0">
              <a:solidFill>
                <a:schemeClr val="bg1">
                  <a:lumMod val="50000"/>
                </a:schemeClr>
              </a:solidFill>
              <a:latin typeface="Calibri" pitchFamily="34" charset="0"/>
            </a:endParaRPr>
          </a:p>
        </p:txBody>
      </p:sp>
      <p:sp>
        <p:nvSpPr>
          <p:cNvPr id="14" name="TextBox 13"/>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9" name="TextBox 8"/>
          <p:cNvSpPr txBox="1"/>
          <p:nvPr/>
        </p:nvSpPr>
        <p:spPr>
          <a:xfrm>
            <a:off x="381000" y="1458686"/>
            <a:ext cx="4876800" cy="1754326"/>
          </a:xfrm>
          <a:prstGeom prst="rect">
            <a:avLst/>
          </a:prstGeom>
          <a:noFill/>
        </p:spPr>
        <p:txBody>
          <a:bodyPr wrap="square" rtlCol="0">
            <a:spAutoFit/>
          </a:bodyPr>
          <a:lstStyle/>
          <a:p>
            <a:r>
              <a:rPr lang="en-CA" dirty="0" smtClean="0">
                <a:solidFill>
                  <a:schemeClr val="tx1">
                    <a:lumMod val="75000"/>
                    <a:lumOff val="25000"/>
                  </a:schemeClr>
                </a:solidFill>
                <a:latin typeface="+mn-lt"/>
              </a:rPr>
              <a:t>Design and personalize the look of your website to suit your club’s style. Presentation, layout and style is easily configured by choosing from multiple layouts and themes so you can focus on the content!</a:t>
            </a:r>
            <a:br>
              <a:rPr lang="en-CA" dirty="0" smtClean="0">
                <a:solidFill>
                  <a:schemeClr val="tx1">
                    <a:lumMod val="75000"/>
                    <a:lumOff val="25000"/>
                  </a:schemeClr>
                </a:solidFill>
                <a:latin typeface="+mn-lt"/>
              </a:rPr>
            </a:br>
            <a:endParaRPr lang="en-CA" dirty="0" smtClean="0">
              <a:solidFill>
                <a:schemeClr val="tx1">
                  <a:lumMod val="75000"/>
                  <a:lumOff val="25000"/>
                </a:schemeClr>
              </a:solidFill>
              <a:latin typeface="+mn-lt"/>
            </a:endParaRPr>
          </a:p>
        </p:txBody>
      </p:sp>
      <p:sp>
        <p:nvSpPr>
          <p:cNvPr id="13" name="TextBox 12"/>
          <p:cNvSpPr txBox="1"/>
          <p:nvPr/>
        </p:nvSpPr>
        <p:spPr>
          <a:xfrm>
            <a:off x="457200" y="2971800"/>
            <a:ext cx="4876800" cy="1200329"/>
          </a:xfrm>
          <a:prstGeom prst="rect">
            <a:avLst/>
          </a:prstGeom>
          <a:noFill/>
        </p:spPr>
        <p:txBody>
          <a:bodyPr wrap="square" rtlCol="0">
            <a:spAutoFit/>
          </a:bodyPr>
          <a:lstStyle/>
          <a:p>
            <a:r>
              <a:rPr lang="en-CA" dirty="0" smtClean="0">
                <a:solidFill>
                  <a:schemeClr val="tx1">
                    <a:lumMod val="75000"/>
                    <a:lumOff val="25000"/>
                  </a:schemeClr>
                </a:solidFill>
                <a:latin typeface="+mn-lt"/>
              </a:rPr>
              <a:t>Select from a variety of colour and style options. Familiar with CSS? Upload your own </a:t>
            </a:r>
            <a:r>
              <a:rPr lang="en-CA" dirty="0" err="1" smtClean="0">
                <a:solidFill>
                  <a:schemeClr val="tx1">
                    <a:lumMod val="75000"/>
                    <a:lumOff val="25000"/>
                  </a:schemeClr>
                </a:solidFill>
                <a:latin typeface="+mn-lt"/>
              </a:rPr>
              <a:t>stylesheet</a:t>
            </a:r>
            <a:r>
              <a:rPr lang="en-CA" dirty="0" smtClean="0">
                <a:solidFill>
                  <a:schemeClr val="tx1">
                    <a:lumMod val="75000"/>
                    <a:lumOff val="25000"/>
                  </a:schemeClr>
                </a:solidFill>
                <a:latin typeface="+mn-lt"/>
              </a:rPr>
              <a:t> to fine-tune your website further.</a:t>
            </a:r>
            <a:br>
              <a:rPr lang="en-CA" dirty="0" smtClean="0">
                <a:solidFill>
                  <a:schemeClr val="tx1">
                    <a:lumMod val="75000"/>
                    <a:lumOff val="25000"/>
                  </a:schemeClr>
                </a:solidFill>
                <a:latin typeface="+mn-lt"/>
              </a:rPr>
            </a:br>
            <a:endParaRPr lang="en-CA" dirty="0" smtClean="0">
              <a:solidFill>
                <a:schemeClr val="tx1">
                  <a:lumMod val="75000"/>
                  <a:lumOff val="25000"/>
                </a:schemeClr>
              </a:solidFill>
              <a:latin typeface="+mn-l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1848" y="461960"/>
            <a:ext cx="1677254" cy="1296060"/>
          </a:xfrm>
          <a:prstGeom prst="rect">
            <a:avLst/>
          </a:prstGeom>
        </p:spPr>
      </p:pic>
      <p:sp>
        <p:nvSpPr>
          <p:cNvPr id="15" name="TextBox 14"/>
          <p:cNvSpPr txBox="1"/>
          <p:nvPr/>
        </p:nvSpPr>
        <p:spPr>
          <a:xfrm>
            <a:off x="6781800" y="685800"/>
            <a:ext cx="2275114" cy="1877437"/>
          </a:xfrm>
          <a:prstGeom prst="rect">
            <a:avLst/>
          </a:prstGeom>
          <a:noFill/>
        </p:spPr>
        <p:txBody>
          <a:bodyPr wrap="square" rtlCol="0">
            <a:spAutoFit/>
          </a:bodyPr>
          <a:lstStyle/>
          <a:p>
            <a:r>
              <a:rPr lang="en-CA" sz="1300" b="1" dirty="0" smtClean="0">
                <a:solidFill>
                  <a:srgbClr val="00B0F0"/>
                </a:solidFill>
                <a:latin typeface="+mn-lt"/>
              </a:rPr>
              <a:t>That visitors typically leave a website within 20 seconds if you are not able to capture their attention?</a:t>
            </a:r>
          </a:p>
          <a:p>
            <a:endParaRPr lang="en-CA" sz="1300" b="1" dirty="0">
              <a:solidFill>
                <a:srgbClr val="00B0F0"/>
              </a:solidFill>
              <a:latin typeface="+mn-lt"/>
            </a:endParaRPr>
          </a:p>
          <a:p>
            <a:r>
              <a:rPr lang="en-CA" sz="1300" b="1" dirty="0" smtClean="0">
                <a:solidFill>
                  <a:srgbClr val="00B0F0"/>
                </a:solidFill>
                <a:latin typeface="+mn-lt"/>
              </a:rPr>
              <a:t>Boost your public image with a dynamic, engaging site that will retain visitors.</a:t>
            </a:r>
            <a:r>
              <a:rPr lang="en-CA" sz="1200" b="1" dirty="0" smtClean="0">
                <a:solidFill>
                  <a:schemeClr val="tx1">
                    <a:lumMod val="75000"/>
                    <a:lumOff val="25000"/>
                  </a:schemeClr>
                </a:solidFill>
                <a:latin typeface="+mn-lt"/>
              </a:rPr>
              <a:t/>
            </a:r>
            <a:br>
              <a:rPr lang="en-CA" sz="1200" b="1" dirty="0" smtClean="0">
                <a:solidFill>
                  <a:schemeClr val="tx1">
                    <a:lumMod val="75000"/>
                    <a:lumOff val="25000"/>
                  </a:schemeClr>
                </a:solidFill>
                <a:latin typeface="+mn-lt"/>
              </a:rPr>
            </a:br>
            <a:endParaRPr lang="en-CA" sz="1200" b="1" dirty="0" smtClean="0">
              <a:solidFill>
                <a:schemeClr val="tx1">
                  <a:lumMod val="75000"/>
                  <a:lumOff val="25000"/>
                </a:schemeClr>
              </a:solidFill>
              <a:latin typeface="+mn-lt"/>
            </a:endParaRPr>
          </a:p>
        </p:txBody>
      </p:sp>
      <p:sp>
        <p:nvSpPr>
          <p:cNvPr id="10" name="Rectangle 9"/>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extBox 10"/>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2" name="TextBox 11"/>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extLst>
      <p:ext uri="{BB962C8B-B14F-4D97-AF65-F5344CB8AC3E}">
        <p14:creationId xmlns:p14="http://schemas.microsoft.com/office/powerpoint/2010/main" val="3200397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9574" y="1392422"/>
            <a:ext cx="5255678" cy="427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266" name="Rectangle 2"/>
          <p:cNvSpPr>
            <a:spLocks noGrp="1" noChangeArrowheads="1"/>
          </p:cNvSpPr>
          <p:nvPr>
            <p:ph type="title"/>
          </p:nvPr>
        </p:nvSpPr>
        <p:spPr>
          <a:xfrm>
            <a:off x="152400" y="76200"/>
            <a:ext cx="8229600" cy="1143000"/>
          </a:xfrm>
        </p:spPr>
        <p:txBody>
          <a:bodyPr/>
          <a:lstStyle/>
          <a:p>
            <a:pPr algn="l" eaLnBrk="1" hangingPunct="1"/>
            <a:r>
              <a:rPr lang="en-US" dirty="0" smtClean="0"/>
              <a:t>Website Designer</a:t>
            </a:r>
          </a:p>
        </p:txBody>
      </p:sp>
      <p:sp>
        <p:nvSpPr>
          <p:cNvPr id="24579" name="Text Box 3"/>
          <p:cNvSpPr txBox="1">
            <a:spLocks noChangeArrowheads="1"/>
          </p:cNvSpPr>
          <p:nvPr/>
        </p:nvSpPr>
        <p:spPr bwMode="auto">
          <a:xfrm>
            <a:off x="228600" y="869202"/>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Calibri" pitchFamily="34" charset="0"/>
              </a:rPr>
              <a:t>Adding Content</a:t>
            </a:r>
          </a:p>
        </p:txBody>
      </p:sp>
      <p:sp>
        <p:nvSpPr>
          <p:cNvPr id="20484" name="Text Box 4"/>
          <p:cNvSpPr txBox="1">
            <a:spLocks noChangeArrowheads="1"/>
          </p:cNvSpPr>
          <p:nvPr/>
        </p:nvSpPr>
        <p:spPr bwMode="auto">
          <a:xfrm>
            <a:off x="250372" y="1524000"/>
            <a:ext cx="3032125" cy="1477962"/>
          </a:xfrm>
          <a:prstGeom prst="rect">
            <a:avLst/>
          </a:prstGeom>
          <a:noFill/>
          <a:ln w="9525">
            <a:noFill/>
            <a:miter lim="800000"/>
            <a:headEnd/>
            <a:tailEnd/>
          </a:ln>
        </p:spPr>
        <p:txBody>
          <a:bodyPr>
            <a:spAutoFit/>
          </a:bodyPr>
          <a:lstStyle/>
          <a:p>
            <a:pPr eaLnBrk="0" hangingPunct="0">
              <a:spcBef>
                <a:spcPct val="50000"/>
              </a:spcBef>
            </a:pPr>
            <a:r>
              <a:rPr lang="en-US" sz="1800" dirty="0" smtClean="0">
                <a:solidFill>
                  <a:schemeClr val="tx1">
                    <a:lumMod val="75000"/>
                    <a:lumOff val="25000"/>
                  </a:schemeClr>
                </a:solidFill>
                <a:latin typeface="Calibri" pitchFamily="34" charset="0"/>
              </a:rPr>
              <a:t>To </a:t>
            </a:r>
            <a:r>
              <a:rPr lang="en-US" sz="1800" dirty="0">
                <a:solidFill>
                  <a:schemeClr val="tx1">
                    <a:lumMod val="75000"/>
                    <a:lumOff val="25000"/>
                  </a:schemeClr>
                </a:solidFill>
                <a:latin typeface="Calibri" pitchFamily="34" charset="0"/>
              </a:rPr>
              <a:t>add a story to the home page, any member who has  been granted editor rights can log in, then type </a:t>
            </a:r>
            <a:r>
              <a:rPr lang="en-US" sz="1800" dirty="0" smtClean="0">
                <a:solidFill>
                  <a:schemeClr val="tx1">
                    <a:lumMod val="75000"/>
                    <a:lumOff val="25000"/>
                  </a:schemeClr>
                </a:solidFill>
                <a:latin typeface="Calibri" pitchFamily="34" charset="0"/>
              </a:rPr>
              <a:t>content </a:t>
            </a:r>
            <a:r>
              <a:rPr lang="en-US" sz="1800" dirty="0">
                <a:solidFill>
                  <a:schemeClr val="tx1">
                    <a:lumMod val="75000"/>
                    <a:lumOff val="25000"/>
                  </a:schemeClr>
                </a:solidFill>
                <a:latin typeface="Calibri" pitchFamily="34" charset="0"/>
              </a:rPr>
              <a:t>into the built-in editor.</a:t>
            </a:r>
          </a:p>
        </p:txBody>
      </p:sp>
      <p:sp>
        <p:nvSpPr>
          <p:cNvPr id="20491" name="Text Box 11"/>
          <p:cNvSpPr txBox="1">
            <a:spLocks noChangeArrowheads="1"/>
          </p:cNvSpPr>
          <p:nvPr/>
        </p:nvSpPr>
        <p:spPr bwMode="auto">
          <a:xfrm>
            <a:off x="217715" y="3044274"/>
            <a:ext cx="3295650" cy="1508105"/>
          </a:xfrm>
          <a:prstGeom prst="rect">
            <a:avLst/>
          </a:prstGeom>
          <a:noFill/>
          <a:ln w="9525">
            <a:noFill/>
            <a:miter lim="800000"/>
            <a:headEnd/>
            <a:tailEnd/>
          </a:ln>
        </p:spPr>
        <p:txBody>
          <a:bodyPr>
            <a:spAutoFit/>
          </a:bodyPr>
          <a:lstStyle/>
          <a:p>
            <a:pPr eaLnBrk="0" hangingPunct="0">
              <a:spcBef>
                <a:spcPct val="50000"/>
              </a:spcBef>
            </a:pPr>
            <a:r>
              <a:rPr lang="en-US" dirty="0">
                <a:solidFill>
                  <a:schemeClr val="tx1">
                    <a:lumMod val="75000"/>
                    <a:lumOff val="25000"/>
                  </a:schemeClr>
                </a:solidFill>
                <a:latin typeface="Calibri" pitchFamily="34" charset="0"/>
              </a:rPr>
              <a:t>Pictures</a:t>
            </a:r>
            <a:r>
              <a:rPr lang="en-US" sz="1800" dirty="0">
                <a:solidFill>
                  <a:schemeClr val="tx1">
                    <a:lumMod val="75000"/>
                    <a:lumOff val="25000"/>
                  </a:schemeClr>
                </a:solidFill>
                <a:latin typeface="Calibri" pitchFamily="34" charset="0"/>
              </a:rPr>
              <a:t> are automatically resized and compressed for optimized downloading on the </a:t>
            </a:r>
            <a:r>
              <a:rPr lang="en-US" sz="1800" dirty="0" smtClean="0">
                <a:solidFill>
                  <a:schemeClr val="tx1">
                    <a:lumMod val="75000"/>
                    <a:lumOff val="25000"/>
                  </a:schemeClr>
                </a:solidFill>
                <a:latin typeface="Calibri" pitchFamily="34" charset="0"/>
              </a:rPr>
              <a:t>web and are saved in your image library for future use.</a:t>
            </a:r>
            <a:endParaRPr lang="en-US" sz="1800" dirty="0">
              <a:solidFill>
                <a:schemeClr val="tx1">
                  <a:lumMod val="75000"/>
                  <a:lumOff val="25000"/>
                </a:schemeClr>
              </a:solidFill>
              <a:latin typeface="Calibri" pitchFamily="34" charset="0"/>
            </a:endParaRPr>
          </a:p>
        </p:txBody>
      </p:sp>
      <p:sp>
        <p:nvSpPr>
          <p:cNvPr id="20493" name="Text Box 13"/>
          <p:cNvSpPr txBox="1">
            <a:spLocks noChangeArrowheads="1"/>
          </p:cNvSpPr>
          <p:nvPr/>
        </p:nvSpPr>
        <p:spPr bwMode="auto">
          <a:xfrm>
            <a:off x="250372" y="4560867"/>
            <a:ext cx="2960687" cy="1477328"/>
          </a:xfrm>
          <a:prstGeom prst="rect">
            <a:avLst/>
          </a:prstGeom>
          <a:noFill/>
          <a:ln w="9525">
            <a:noFill/>
            <a:miter lim="800000"/>
            <a:headEnd/>
            <a:tailEnd/>
          </a:ln>
        </p:spPr>
        <p:txBody>
          <a:bodyPr>
            <a:spAutoFit/>
          </a:bodyPr>
          <a:lstStyle/>
          <a:p>
            <a:pPr eaLnBrk="0" hangingPunct="0">
              <a:spcBef>
                <a:spcPct val="50000"/>
              </a:spcBef>
            </a:pPr>
            <a:r>
              <a:rPr lang="en-US" dirty="0">
                <a:solidFill>
                  <a:schemeClr val="tx1">
                    <a:lumMod val="75000"/>
                    <a:lumOff val="25000"/>
                  </a:schemeClr>
                </a:solidFill>
                <a:latin typeface="Calibri" pitchFamily="34" charset="0"/>
              </a:rPr>
              <a:t>O</a:t>
            </a:r>
            <a:r>
              <a:rPr lang="en-US" sz="1800" dirty="0" smtClean="0">
                <a:solidFill>
                  <a:schemeClr val="tx1">
                    <a:lumMod val="75000"/>
                    <a:lumOff val="25000"/>
                  </a:schemeClr>
                </a:solidFill>
                <a:latin typeface="Calibri" pitchFamily="34" charset="0"/>
              </a:rPr>
              <a:t>ptions available to allow </a:t>
            </a:r>
            <a:r>
              <a:rPr lang="en-US" sz="1800" dirty="0">
                <a:solidFill>
                  <a:schemeClr val="tx1">
                    <a:lumMod val="75000"/>
                    <a:lumOff val="25000"/>
                  </a:schemeClr>
                </a:solidFill>
                <a:latin typeface="Calibri" pitchFamily="34" charset="0"/>
              </a:rPr>
              <a:t>you </a:t>
            </a:r>
            <a:r>
              <a:rPr lang="en-US" sz="1800" dirty="0" smtClean="0">
                <a:solidFill>
                  <a:schemeClr val="tx1">
                    <a:lumMod val="75000"/>
                    <a:lumOff val="25000"/>
                  </a:schemeClr>
                </a:solidFill>
                <a:latin typeface="Calibri" pitchFamily="34" charset="0"/>
              </a:rPr>
              <a:t>publish or save as </a:t>
            </a:r>
            <a:r>
              <a:rPr lang="en-US" dirty="0" smtClean="0">
                <a:solidFill>
                  <a:schemeClr val="tx1">
                    <a:lumMod val="75000"/>
                    <a:lumOff val="25000"/>
                  </a:schemeClr>
                </a:solidFill>
                <a:latin typeface="Calibri" pitchFamily="34" charset="0"/>
              </a:rPr>
              <a:t>draft, </a:t>
            </a:r>
            <a:r>
              <a:rPr lang="en-US" sz="1800" dirty="0" smtClean="0">
                <a:solidFill>
                  <a:schemeClr val="tx1">
                    <a:lumMod val="75000"/>
                    <a:lumOff val="25000"/>
                  </a:schemeClr>
                </a:solidFill>
                <a:latin typeface="Calibri" pitchFamily="34" charset="0"/>
              </a:rPr>
              <a:t> </a:t>
            </a:r>
            <a:r>
              <a:rPr lang="en-US" sz="1800" dirty="0">
                <a:solidFill>
                  <a:schemeClr val="tx1">
                    <a:lumMod val="75000"/>
                    <a:lumOff val="25000"/>
                  </a:schemeClr>
                </a:solidFill>
                <a:latin typeface="Calibri" pitchFamily="34" charset="0"/>
              </a:rPr>
              <a:t>hide or show an article on the home page, </a:t>
            </a:r>
            <a:r>
              <a:rPr lang="en-US" sz="1800" dirty="0" smtClean="0">
                <a:solidFill>
                  <a:schemeClr val="tx1">
                    <a:lumMod val="75000"/>
                    <a:lumOff val="25000"/>
                  </a:schemeClr>
                </a:solidFill>
                <a:latin typeface="Calibri" pitchFamily="34" charset="0"/>
              </a:rPr>
              <a:t>story library, </a:t>
            </a:r>
            <a:r>
              <a:rPr lang="en-US" sz="1800" dirty="0">
                <a:solidFill>
                  <a:schemeClr val="tx1">
                    <a:lumMod val="75000"/>
                    <a:lumOff val="25000"/>
                  </a:schemeClr>
                </a:solidFill>
                <a:latin typeface="Calibri" pitchFamily="34" charset="0"/>
              </a:rPr>
              <a:t>and </a:t>
            </a:r>
            <a:r>
              <a:rPr lang="en-US" sz="1800" dirty="0" err="1">
                <a:solidFill>
                  <a:schemeClr val="tx1">
                    <a:lumMod val="75000"/>
                    <a:lumOff val="25000"/>
                  </a:schemeClr>
                </a:solidFill>
                <a:latin typeface="Calibri" pitchFamily="34" charset="0"/>
              </a:rPr>
              <a:t>eBulletin</a:t>
            </a:r>
            <a:r>
              <a:rPr lang="en-US" sz="1800" dirty="0">
                <a:solidFill>
                  <a:schemeClr val="tx1">
                    <a:lumMod val="75000"/>
                    <a:lumOff val="25000"/>
                  </a:schemeClr>
                </a:solidFill>
                <a:latin typeface="Calibri" pitchFamily="34" charset="0"/>
              </a:rPr>
              <a:t>.</a:t>
            </a:r>
            <a:endParaRPr lang="en-CA" sz="1800" dirty="0">
              <a:solidFill>
                <a:schemeClr val="tx1">
                  <a:lumMod val="75000"/>
                  <a:lumOff val="25000"/>
                </a:schemeClr>
              </a:solidFill>
              <a:latin typeface="Calibri" pitchFamily="34" charset="0"/>
            </a:endParaRPr>
          </a:p>
        </p:txBody>
      </p:sp>
      <p:sp>
        <p:nvSpPr>
          <p:cNvPr id="11" name="TextBox 10"/>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sp>
        <p:nvSpPr>
          <p:cNvPr id="9" name="Rectangle 8"/>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Box 9"/>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12" name="TextBox 11"/>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0"/>
            <a:ext cx="8229600" cy="1143000"/>
          </a:xfrm>
        </p:spPr>
        <p:txBody>
          <a:bodyPr/>
          <a:lstStyle/>
          <a:p>
            <a:pPr algn="l" eaLnBrk="1" hangingPunct="1"/>
            <a:r>
              <a:rPr lang="en-US" dirty="0" smtClean="0"/>
              <a:t>Website Manager</a:t>
            </a:r>
          </a:p>
        </p:txBody>
      </p:sp>
      <p:sp>
        <p:nvSpPr>
          <p:cNvPr id="25603" name="Text Box 3"/>
          <p:cNvSpPr txBox="1">
            <a:spLocks noChangeArrowheads="1"/>
          </p:cNvSpPr>
          <p:nvPr/>
        </p:nvSpPr>
        <p:spPr bwMode="auto">
          <a:xfrm>
            <a:off x="228600" y="897438"/>
            <a:ext cx="8353425" cy="523220"/>
          </a:xfrm>
          <a:prstGeom prst="rect">
            <a:avLst/>
          </a:prstGeom>
          <a:noFill/>
          <a:ln w="9525">
            <a:noFill/>
            <a:miter lim="800000"/>
            <a:headEnd/>
            <a:tailEnd/>
          </a:ln>
        </p:spPr>
        <p:txBody>
          <a:bodyPr>
            <a:spAutoFit/>
          </a:bodyPr>
          <a:lstStyle/>
          <a:p>
            <a:pPr>
              <a:spcBef>
                <a:spcPct val="50000"/>
              </a:spcBef>
            </a:pPr>
            <a:r>
              <a:rPr lang="en-US" sz="2800" b="1" dirty="0">
                <a:solidFill>
                  <a:schemeClr val="bg1">
                    <a:lumMod val="50000"/>
                  </a:schemeClr>
                </a:solidFill>
                <a:latin typeface="Calibri" pitchFamily="34" charset="0"/>
              </a:rPr>
              <a:t>Immediate Results</a:t>
            </a:r>
          </a:p>
        </p:txBody>
      </p:sp>
      <p:sp>
        <p:nvSpPr>
          <p:cNvPr id="22533" name="Text Box 5"/>
          <p:cNvSpPr txBox="1">
            <a:spLocks noChangeArrowheads="1"/>
          </p:cNvSpPr>
          <p:nvPr/>
        </p:nvSpPr>
        <p:spPr bwMode="auto">
          <a:xfrm>
            <a:off x="395288" y="1755775"/>
            <a:ext cx="2747962" cy="3724096"/>
          </a:xfrm>
          <a:prstGeom prst="rect">
            <a:avLst/>
          </a:prstGeom>
          <a:noFill/>
          <a:ln w="9525">
            <a:noFill/>
            <a:miter lim="800000"/>
            <a:headEnd/>
            <a:tailEnd/>
          </a:ln>
        </p:spPr>
        <p:txBody>
          <a:bodyPr>
            <a:spAutoFit/>
          </a:bodyPr>
          <a:lstStyle/>
          <a:p>
            <a:pPr eaLnBrk="0" hangingPunct="0">
              <a:spcBef>
                <a:spcPct val="50000"/>
              </a:spcBef>
            </a:pPr>
            <a:r>
              <a:rPr lang="en-US" sz="1800" dirty="0">
                <a:solidFill>
                  <a:schemeClr val="tx1">
                    <a:lumMod val="75000"/>
                    <a:lumOff val="25000"/>
                  </a:schemeClr>
                </a:solidFill>
                <a:latin typeface="Calibri" pitchFamily="34" charset="0"/>
              </a:rPr>
              <a:t>Contents appear </a:t>
            </a:r>
            <a:r>
              <a:rPr lang="en-US" sz="2000" dirty="0">
                <a:solidFill>
                  <a:schemeClr val="tx1">
                    <a:lumMod val="75000"/>
                    <a:lumOff val="25000"/>
                  </a:schemeClr>
                </a:solidFill>
                <a:latin typeface="Calibri" pitchFamily="34" charset="0"/>
              </a:rPr>
              <a:t>immediately</a:t>
            </a:r>
            <a:r>
              <a:rPr lang="en-US" sz="1800" dirty="0">
                <a:solidFill>
                  <a:schemeClr val="tx1">
                    <a:lumMod val="75000"/>
                    <a:lumOff val="25000"/>
                  </a:schemeClr>
                </a:solidFill>
                <a:latin typeface="Calibri" pitchFamily="34" charset="0"/>
              </a:rPr>
              <a:t> on the home page and </a:t>
            </a:r>
            <a:r>
              <a:rPr lang="en-US" sz="1800" dirty="0" err="1">
                <a:solidFill>
                  <a:schemeClr val="tx1">
                    <a:lumMod val="75000"/>
                    <a:lumOff val="25000"/>
                  </a:schemeClr>
                </a:solidFill>
                <a:latin typeface="Calibri" pitchFamily="34" charset="0"/>
              </a:rPr>
              <a:t>eBulletin</a:t>
            </a:r>
            <a:r>
              <a:rPr lang="en-US" sz="1800" dirty="0">
                <a:solidFill>
                  <a:schemeClr val="tx1">
                    <a:lumMod val="75000"/>
                    <a:lumOff val="25000"/>
                  </a:schemeClr>
                </a:solidFill>
                <a:latin typeface="Calibri" pitchFamily="34" charset="0"/>
              </a:rPr>
              <a:t> (if selected).</a:t>
            </a:r>
          </a:p>
          <a:p>
            <a:pPr eaLnBrk="0" hangingPunct="0">
              <a:spcBef>
                <a:spcPct val="50000"/>
              </a:spcBef>
            </a:pPr>
            <a:r>
              <a:rPr lang="en-US" sz="1800" dirty="0" smtClean="0">
                <a:solidFill>
                  <a:schemeClr val="tx1">
                    <a:lumMod val="75000"/>
                    <a:lumOff val="25000"/>
                  </a:schemeClr>
                </a:solidFill>
                <a:latin typeface="Calibri" pitchFamily="34" charset="0"/>
              </a:rPr>
              <a:t>Links </a:t>
            </a:r>
            <a:r>
              <a:rPr lang="en-US" sz="1800" dirty="0">
                <a:solidFill>
                  <a:schemeClr val="tx1">
                    <a:lumMod val="75000"/>
                    <a:lumOff val="25000"/>
                  </a:schemeClr>
                </a:solidFill>
                <a:latin typeface="Calibri" pitchFamily="34" charset="0"/>
              </a:rPr>
              <a:t>can be embedded within contents to take visitors to other websites or pages within your site</a:t>
            </a:r>
            <a:r>
              <a:rPr lang="en-US" sz="1800" dirty="0" smtClean="0">
                <a:solidFill>
                  <a:schemeClr val="tx1">
                    <a:lumMod val="75000"/>
                    <a:lumOff val="25000"/>
                  </a:schemeClr>
                </a:solidFill>
                <a:latin typeface="Calibri" pitchFamily="34" charset="0"/>
              </a:rPr>
              <a:t>.</a:t>
            </a:r>
          </a:p>
          <a:p>
            <a:pPr eaLnBrk="0" hangingPunct="0">
              <a:spcBef>
                <a:spcPct val="50000"/>
              </a:spcBef>
            </a:pPr>
            <a:r>
              <a:rPr lang="en-US" dirty="0" smtClean="0">
                <a:solidFill>
                  <a:schemeClr val="tx1">
                    <a:lumMod val="75000"/>
                    <a:lumOff val="25000"/>
                  </a:schemeClr>
                </a:solidFill>
                <a:latin typeface="Calibri" pitchFamily="34" charset="0"/>
              </a:rPr>
              <a:t>Add the built-in social </a:t>
            </a:r>
            <a:r>
              <a:rPr lang="en-US" dirty="0">
                <a:solidFill>
                  <a:schemeClr val="tx1">
                    <a:lumMod val="75000"/>
                    <a:lumOff val="25000"/>
                  </a:schemeClr>
                </a:solidFill>
                <a:latin typeface="Calibri" pitchFamily="34" charset="0"/>
              </a:rPr>
              <a:t>m</a:t>
            </a:r>
            <a:r>
              <a:rPr lang="en-US" dirty="0" smtClean="0">
                <a:solidFill>
                  <a:schemeClr val="tx1">
                    <a:lumMod val="75000"/>
                    <a:lumOff val="25000"/>
                  </a:schemeClr>
                </a:solidFill>
                <a:latin typeface="Calibri" pitchFamily="34" charset="0"/>
              </a:rPr>
              <a:t>edia </a:t>
            </a:r>
            <a:r>
              <a:rPr lang="en-US" dirty="0">
                <a:solidFill>
                  <a:schemeClr val="tx1">
                    <a:lumMod val="75000"/>
                    <a:lumOff val="25000"/>
                  </a:schemeClr>
                </a:solidFill>
                <a:latin typeface="Calibri" pitchFamily="34" charset="0"/>
              </a:rPr>
              <a:t>s</a:t>
            </a:r>
            <a:r>
              <a:rPr lang="en-US" dirty="0" smtClean="0">
                <a:solidFill>
                  <a:schemeClr val="tx1">
                    <a:lumMod val="75000"/>
                    <a:lumOff val="25000"/>
                  </a:schemeClr>
                </a:solidFill>
                <a:latin typeface="Calibri" pitchFamily="34" charset="0"/>
              </a:rPr>
              <a:t>hare buttons to share your content on various channels.</a:t>
            </a:r>
            <a:endParaRPr lang="en-CA" sz="1800" dirty="0">
              <a:solidFill>
                <a:schemeClr val="tx1">
                  <a:lumMod val="75000"/>
                  <a:lumOff val="25000"/>
                </a:schemeClr>
              </a:solidFill>
              <a:latin typeface="Calibri" pitchFamily="34" charset="0"/>
            </a:endParaRPr>
          </a:p>
        </p:txBody>
      </p:sp>
      <p:sp>
        <p:nvSpPr>
          <p:cNvPr id="6" name="TextBox 5"/>
          <p:cNvSpPr txBox="1"/>
          <p:nvPr/>
        </p:nvSpPr>
        <p:spPr>
          <a:xfrm>
            <a:off x="6934200" y="6324600"/>
            <a:ext cx="2514600" cy="381000"/>
          </a:xfrm>
          <a:prstGeom prst="rect">
            <a:avLst/>
          </a:prstGeom>
          <a:noFill/>
        </p:spPr>
        <p:txBody>
          <a:bodyPr wrap="square" rtlCol="0">
            <a:spAutoFit/>
          </a:bodyPr>
          <a:lstStyle/>
          <a:p>
            <a:r>
              <a:rPr lang="en-CA" dirty="0" smtClean="0">
                <a:solidFill>
                  <a:schemeClr val="bg1"/>
                </a:solidFill>
              </a:rPr>
              <a:t>1-877-4MY-CLUB</a:t>
            </a:r>
            <a:endParaRPr lang="en-CA"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799" y="1672649"/>
            <a:ext cx="5133277" cy="3567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6248400"/>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304800" y="6248400"/>
            <a:ext cx="3276600" cy="523220"/>
          </a:xfrm>
          <a:prstGeom prst="rect">
            <a:avLst/>
          </a:prstGeom>
          <a:noFill/>
        </p:spPr>
        <p:txBody>
          <a:bodyPr wrap="square" rtlCol="0">
            <a:spAutoFit/>
          </a:bodyPr>
          <a:lstStyle/>
          <a:p>
            <a:r>
              <a:rPr lang="en-CA" sz="2800" dirty="0" smtClean="0">
                <a:solidFill>
                  <a:schemeClr val="bg1"/>
                </a:solidFill>
                <a:latin typeface="Eras Demi ITC" panose="020B0805030504020804" pitchFamily="34" charset="0"/>
              </a:rPr>
              <a:t>ClubRunner</a:t>
            </a:r>
            <a:endParaRPr lang="en-CA" sz="2800" dirty="0">
              <a:solidFill>
                <a:schemeClr val="bg1"/>
              </a:solidFill>
              <a:latin typeface="Eras Demi ITC" panose="020B0805030504020804" pitchFamily="34" charset="0"/>
            </a:endParaRPr>
          </a:p>
        </p:txBody>
      </p:sp>
      <p:sp>
        <p:nvSpPr>
          <p:cNvPr id="9" name="TextBox 8"/>
          <p:cNvSpPr txBox="1"/>
          <p:nvPr/>
        </p:nvSpPr>
        <p:spPr>
          <a:xfrm>
            <a:off x="6629400" y="6381690"/>
            <a:ext cx="2819400" cy="400110"/>
          </a:xfrm>
          <a:prstGeom prst="rect">
            <a:avLst/>
          </a:prstGeom>
          <a:noFill/>
        </p:spPr>
        <p:txBody>
          <a:bodyPr wrap="square" rtlCol="0">
            <a:spAutoFit/>
          </a:bodyPr>
          <a:lstStyle/>
          <a:p>
            <a:r>
              <a:rPr lang="en-CA" sz="2000" dirty="0" smtClean="0">
                <a:solidFill>
                  <a:schemeClr val="bg1"/>
                </a:solidFill>
                <a:latin typeface="+mj-lt"/>
              </a:rPr>
              <a:t>1-877-469-2582</a:t>
            </a:r>
            <a:endParaRPr lang="en-CA" sz="2000" dirty="0">
              <a:solidFill>
                <a:schemeClr val="bg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3889</TotalTime>
  <Words>3307</Words>
  <Application>Microsoft Office PowerPoint</Application>
  <PresentationFormat>On-screen Show (4:3)</PresentationFormat>
  <Paragraphs>518</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Welcome to  ClubRunner</vt:lpstr>
      <vt:lpstr> </vt:lpstr>
      <vt:lpstr> </vt:lpstr>
      <vt:lpstr> </vt:lpstr>
      <vt:lpstr>Website Designer</vt:lpstr>
      <vt:lpstr>Website Designer</vt:lpstr>
      <vt:lpstr>Website Designer</vt:lpstr>
      <vt:lpstr>Website Designer</vt:lpstr>
      <vt:lpstr>Website Manager</vt:lpstr>
      <vt:lpstr>Website Designer</vt:lpstr>
      <vt:lpstr>Member Directory</vt:lpstr>
      <vt:lpstr>Member Directory</vt:lpstr>
      <vt:lpstr>Member Directory</vt:lpstr>
      <vt:lpstr>Member Directory</vt:lpstr>
      <vt:lpstr>Member Directory</vt:lpstr>
      <vt:lpstr>Email Message Center</vt:lpstr>
      <vt:lpstr>Email Message Center</vt:lpstr>
      <vt:lpstr>eBulletin</vt:lpstr>
      <vt:lpstr>eBulletin</vt:lpstr>
      <vt:lpstr>eBulletin</vt:lpstr>
      <vt:lpstr>Contacts</vt:lpstr>
      <vt:lpstr>Contacts</vt:lpstr>
      <vt:lpstr>Event Planner</vt:lpstr>
      <vt:lpstr>Event Planner</vt:lpstr>
      <vt:lpstr>Volunteers Module</vt:lpstr>
      <vt:lpstr> Committees Module </vt:lpstr>
      <vt:lpstr> Committees Module </vt:lpstr>
      <vt:lpstr> Attendance Manager</vt:lpstr>
      <vt:lpstr>Database Integration with RI</vt:lpstr>
      <vt:lpstr> Dues &amp; Billing</vt:lpstr>
      <vt:lpstr> Dues &amp; Billing</vt:lpstr>
      <vt:lpstr> Photo Albums</vt:lpstr>
      <vt:lpstr>Custom Reports &amp; Directories</vt:lpstr>
      <vt:lpstr>Custom Reports &amp; Directories</vt:lpstr>
      <vt:lpstr> Online Payment &amp; eCommerce</vt:lpstr>
      <vt:lpstr> MyEventRunner</vt:lpstr>
      <vt:lpstr>Mobile App</vt:lpstr>
      <vt:lpstr>Mobile App</vt:lpstr>
      <vt:lpstr>Social Media Integration</vt:lpstr>
      <vt:lpstr>  Sponsorship Feature </vt:lpstr>
      <vt:lpstr> </vt:lpstr>
      <vt:lpstr> What About Security?</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ClubRunner</cp:lastModifiedBy>
  <cp:revision>220</cp:revision>
  <cp:lastPrinted>2014-02-19T19:38:37Z</cp:lastPrinted>
  <dcterms:created xsi:type="dcterms:W3CDTF">2010-04-30T17:06:22Z</dcterms:created>
  <dcterms:modified xsi:type="dcterms:W3CDTF">2016-02-29T20:52:24Z</dcterms:modified>
</cp:coreProperties>
</file>