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01" r:id="rId3"/>
    <p:sldId id="318" r:id="rId4"/>
    <p:sldId id="319" r:id="rId5"/>
    <p:sldId id="320" r:id="rId6"/>
    <p:sldId id="321" r:id="rId7"/>
    <p:sldId id="322" r:id="rId8"/>
    <p:sldId id="307" r:id="rId9"/>
    <p:sldId id="323" r:id="rId10"/>
    <p:sldId id="324" r:id="rId11"/>
    <p:sldId id="331" r:id="rId12"/>
    <p:sldId id="263" r:id="rId13"/>
    <p:sldId id="265" r:id="rId14"/>
    <p:sldId id="268" r:id="rId15"/>
    <p:sldId id="269" r:id="rId16"/>
    <p:sldId id="332" r:id="rId17"/>
    <p:sldId id="270" r:id="rId18"/>
    <p:sldId id="271" r:id="rId19"/>
    <p:sldId id="274" r:id="rId20"/>
    <p:sldId id="325" r:id="rId21"/>
    <p:sldId id="326" r:id="rId22"/>
    <p:sldId id="327" r:id="rId23"/>
    <p:sldId id="328" r:id="rId24"/>
    <p:sldId id="329" r:id="rId25"/>
    <p:sldId id="330" r:id="rId26"/>
    <p:sldId id="333" r:id="rId27"/>
    <p:sldId id="334" r:id="rId28"/>
    <p:sldId id="316" r:id="rId29"/>
    <p:sldId id="292" r:id="rId30"/>
    <p:sldId id="335" r:id="rId31"/>
    <p:sldId id="297" r:id="rId32"/>
    <p:sldId id="337" r:id="rId33"/>
    <p:sldId id="296" r:id="rId3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6A6"/>
    <a:srgbClr val="C0C0C0"/>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p:scale>
          <a:sx n="109" d="100"/>
          <a:sy n="109" d="100"/>
        </p:scale>
        <p:origin x="-684" y="-7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92F6D9F-C2BF-4FB8-AD7B-5165FA8A2CBF}" type="datetimeFigureOut">
              <a:rPr lang="en-US"/>
              <a:pPr>
                <a:defRPr/>
              </a:pPr>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B2F77FC7-8B2D-405C-ABA3-63C9D9665BEF}" type="slidenum">
              <a:rPr lang="en-US"/>
              <a:pPr>
                <a:defRPr/>
              </a:pPr>
              <a:t>‹#›</a:t>
            </a:fld>
            <a:endParaRPr lang="en-US"/>
          </a:p>
        </p:txBody>
      </p:sp>
    </p:spTree>
    <p:extLst>
      <p:ext uri="{BB962C8B-B14F-4D97-AF65-F5344CB8AC3E}">
        <p14:creationId xmlns:p14="http://schemas.microsoft.com/office/powerpoint/2010/main" val="5317360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C8E1DDD-405F-4946-A59C-264A22B18344}" type="slidenum">
              <a:rPr lang="en-US" smtClean="0">
                <a:latin typeface="Arial" pitchFamily="34" charset="0"/>
              </a:rPr>
              <a:pPr/>
              <a:t>10</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
        <p:nvSpPr>
          <p:cNvPr id="7578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D650869-8FC5-4031-9F8A-B6F3EA2FB883}" type="slidenum">
              <a:rPr lang="en-US" smtClean="0"/>
              <a:pPr/>
              <a:t>12</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0D2A6158-04BB-4864-9DAF-15996C6F4F6C}" type="slidenum">
              <a:rPr lang="en-US" smtClean="0"/>
              <a:pPr/>
              <a:t>13</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836C2413-4748-4054-BC14-56DF05F1E395}" type="slidenum">
              <a:rPr lang="en-US" smtClean="0"/>
              <a:pPr/>
              <a:t>14</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54268592-72C2-44FF-824B-3A03B850517E}" type="slidenum">
              <a:rPr lang="en-US" smtClean="0"/>
              <a:pPr/>
              <a:t>15</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16</a:t>
            </a:fld>
            <a:endParaRPr lang="en-US"/>
          </a:p>
        </p:txBody>
      </p:sp>
    </p:spTree>
    <p:extLst>
      <p:ext uri="{BB962C8B-B14F-4D97-AF65-F5344CB8AC3E}">
        <p14:creationId xmlns:p14="http://schemas.microsoft.com/office/powerpoint/2010/main" val="655041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66BECB4-F454-42D6-A2DF-D13A5C7EEC0C}" type="slidenum">
              <a:rPr lang="en-US" smtClean="0"/>
              <a:pPr/>
              <a:t>17</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578E5E1-BC63-48D7-8324-EE51738F5257}" type="slidenum">
              <a:rPr lang="en-US" smtClean="0"/>
              <a:pPr/>
              <a:t>18</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CC22CD44-CB13-454A-A02E-F35A26EC2CDC}" type="slidenum">
              <a:rPr lang="en-US" smtClean="0"/>
              <a:pPr/>
              <a:t>19</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E3FD1F4-8E17-4376-9C37-A75E974FAC2F}" type="slidenum">
              <a:rPr lang="en-US" smtClean="0">
                <a:latin typeface="Arial" pitchFamily="34" charset="0"/>
              </a:rPr>
              <a:pPr/>
              <a:t>2</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
        <p:nvSpPr>
          <p:cNvPr id="6656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40A917D-ABDE-4900-A97B-BE0AC0295839}" type="slidenum">
              <a:rPr lang="en-US" smtClean="0">
                <a:latin typeface="Arial" pitchFamily="34" charset="0"/>
              </a:rPr>
              <a:pPr/>
              <a:t>20</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
        <p:nvSpPr>
          <p:cNvPr id="8499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75D4399-A8DE-414F-8AD5-F72A6031353D}" type="slidenum">
              <a:rPr lang="en-US" smtClean="0">
                <a:latin typeface="Arial" pitchFamily="34" charset="0"/>
              </a:rPr>
              <a:pPr/>
              <a:t>21</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
        <p:nvSpPr>
          <p:cNvPr id="8704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9B607F-2B51-4D68-B3F0-A5AABA8E7873}" type="slidenum">
              <a:rPr lang="en-US" smtClean="0">
                <a:latin typeface="Arial" pitchFamily="34" charset="0"/>
              </a:rPr>
              <a:pPr/>
              <a:t>22</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
        <p:nvSpPr>
          <p:cNvPr id="8909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53D4838-E0BA-4413-9BBA-EB30A77FCA6A}" type="slidenum">
              <a:rPr lang="en-US" smtClean="0">
                <a:latin typeface="Arial" pitchFamily="34" charset="0"/>
              </a:rPr>
              <a:pPr/>
              <a:t>23</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
        <p:nvSpPr>
          <p:cNvPr id="9114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DBCE3CE-22AD-4AF3-ACCC-F5E29A4EA292}" type="slidenum">
              <a:rPr lang="en-US" smtClean="0">
                <a:latin typeface="Arial" pitchFamily="34" charset="0"/>
              </a:rPr>
              <a:pPr/>
              <a:t>24</a:t>
            </a:fld>
            <a:endParaRPr lang="en-US"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
        <p:nvSpPr>
          <p:cNvPr id="10445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25</a:t>
            </a:fld>
            <a:endParaRPr lang="en-US"/>
          </a:p>
        </p:txBody>
      </p:sp>
    </p:spTree>
    <p:extLst>
      <p:ext uri="{BB962C8B-B14F-4D97-AF65-F5344CB8AC3E}">
        <p14:creationId xmlns:p14="http://schemas.microsoft.com/office/powerpoint/2010/main" val="3991036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5CA0A67-8A0D-4B1D-864A-897CB8A7B3F7}" type="slidenum">
              <a:rPr lang="en-US"/>
              <a:pPr/>
              <a:t>28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
        <p:nvSpPr>
          <p:cNvPr id="36869" name="Footer Placeholder 4"/>
          <p:cNvSpPr>
            <a:spLocks noGrp="1"/>
          </p:cNvSpPr>
          <p:nvPr>
            <p:ph type="ftr" sz="quarter" idx="4"/>
          </p:nvPr>
        </p:nvSpPr>
        <p:spPr>
          <a:noFill/>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C3BF020-5485-4C50-ABF7-4F545FFD18B2}" type="slidenum">
              <a:rPr lang="en-US" smtClean="0"/>
              <a:pPr/>
              <a:t>29</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DE3A65E-BB2D-49B1-9DDB-009EF51E6A69}" type="slidenum">
              <a:rPr lang="en-US" smtClean="0">
                <a:latin typeface="Arial" pitchFamily="34" charset="0"/>
              </a:rPr>
              <a:pPr/>
              <a:t>3</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
        <p:nvSpPr>
          <p:cNvPr id="6758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F9EDE35-6DBB-44C1-9E74-2D3B8479F24C}" type="slidenum">
              <a:rPr lang="en-US" smtClean="0">
                <a:latin typeface="Arial" pitchFamily="34" charset="0"/>
              </a:rPr>
              <a:pPr/>
              <a:t>30</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
        <p:nvSpPr>
          <p:cNvPr id="11776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DAF4A73-BF46-48D9-B81B-E42B2C79EBCA}" type="slidenum">
              <a:rPr lang="en-US" smtClean="0"/>
              <a:pPr/>
              <a:t>31</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4BC5C54-CCB4-47C9-97EC-6A18FA18A62C}" type="slidenum">
              <a:rPr lang="en-US" smtClean="0">
                <a:latin typeface="Arial" pitchFamily="34" charset="0"/>
              </a:rPr>
              <a:pPr/>
              <a:t>32</a:t>
            </a:fld>
            <a:endParaRPr 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
        <p:nvSpPr>
          <p:cNvPr id="12390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FC3E1FF-6F68-4413-8ECF-71120A505A1D}" type="slidenum">
              <a:rPr lang="en-US" smtClean="0">
                <a:latin typeface="Arial" charset="0"/>
              </a:rPr>
              <a:pPr/>
              <a:t>33</a:t>
            </a:fld>
            <a:endParaRPr lang="en-US" smtClean="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
        <p:nvSpPr>
          <p:cNvPr id="91141" name="Footer Placeholder 4"/>
          <p:cNvSpPr>
            <a:spLocks noGrp="1"/>
          </p:cNvSpPr>
          <p:nvPr>
            <p:ph type="ftr" sz="quarter" idx="4"/>
          </p:nvPr>
        </p:nvSpPr>
        <p:spPr>
          <a:noFill/>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51576D0-3815-4E2D-85A0-E32B97F61ABE}" type="slidenum">
              <a:rPr lang="en-US" smtClean="0">
                <a:latin typeface="Arial" pitchFamily="34" charset="0"/>
              </a:rPr>
              <a:pPr/>
              <a:t>4</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
        <p:nvSpPr>
          <p:cNvPr id="7168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1B87F24-5235-4418-B930-A9EBCC88B2C4}" type="slidenum">
              <a:rPr lang="en-US" smtClean="0">
                <a:latin typeface="Arial" pitchFamily="34" charset="0"/>
              </a:rPr>
              <a:pPr/>
              <a:t>5</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
        <p:nvSpPr>
          <p:cNvPr id="7270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1B87F24-5235-4418-B930-A9EBCC88B2C4}" type="slidenum">
              <a:rPr lang="en-US" smtClean="0">
                <a:latin typeface="Arial" pitchFamily="34" charset="0"/>
              </a:rPr>
              <a:pPr/>
              <a:t>6</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
        <p:nvSpPr>
          <p:cNvPr id="7270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BEB7EF-89B5-42F2-917C-4977CC0EEC02}" type="slidenum">
              <a:rPr lang="en-US" smtClean="0">
                <a:latin typeface="Arial" pitchFamily="34" charset="0"/>
              </a:rPr>
              <a:pPr/>
              <a:t>7</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
        <p:nvSpPr>
          <p:cNvPr id="7373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0E0BB1B-2389-4760-9AD6-F006DEA0F281}" type="slidenum">
              <a:rPr lang="en-US" smtClean="0">
                <a:latin typeface="Arial" pitchFamily="34" charset="0"/>
              </a:rPr>
              <a:pPr/>
              <a:t>9</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
        <p:nvSpPr>
          <p:cNvPr id="7475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15"/>
          <p:cNvSpPr/>
          <p:nvPr userDrawn="1"/>
        </p:nvSpPr>
        <p:spPr>
          <a:xfrm>
            <a:off x="0" y="0"/>
            <a:ext cx="9144000" cy="5715000"/>
          </a:xfrm>
          <a:prstGeom prst="rect">
            <a:avLst/>
          </a:prstGeom>
          <a:solidFill>
            <a:srgbClr val="C0C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9"/>
          <p:cNvSpPr/>
          <p:nvPr userDrawn="1"/>
        </p:nvSpPr>
        <p:spPr>
          <a:xfrm>
            <a:off x="0" y="5715000"/>
            <a:ext cx="9144000" cy="11430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8"/>
          <p:cNvSpPr txBox="1"/>
          <p:nvPr userDrawn="1"/>
        </p:nvSpPr>
        <p:spPr>
          <a:xfrm>
            <a:off x="304800" y="5943600"/>
            <a:ext cx="2971800" cy="523875"/>
          </a:xfrm>
          <a:prstGeom prst="rect">
            <a:avLst/>
          </a:prstGeom>
          <a:noFill/>
        </p:spPr>
        <p:txBody>
          <a:bodyPr>
            <a:spAutoFit/>
          </a:bodyPr>
          <a:lstStyle/>
          <a:p>
            <a:pPr fontAlgn="auto">
              <a:spcBef>
                <a:spcPts val="0"/>
              </a:spcBef>
              <a:spcAft>
                <a:spcPts val="0"/>
              </a:spcAft>
              <a:defRPr/>
            </a:pPr>
            <a:r>
              <a:rPr lang="en-US" sz="2800" spc="-150" dirty="0">
                <a:solidFill>
                  <a:schemeClr val="bg1"/>
                </a:solidFill>
                <a:latin typeface="Eras Demi ITC" pitchFamily="34" charset="0"/>
              </a:rPr>
              <a:t>ClubRunner</a:t>
            </a:r>
          </a:p>
        </p:txBody>
      </p:sp>
      <p:sp>
        <p:nvSpPr>
          <p:cNvPr id="8" name="TextBox 10"/>
          <p:cNvSpPr txBox="1"/>
          <p:nvPr userDrawn="1"/>
        </p:nvSpPr>
        <p:spPr>
          <a:xfrm>
            <a:off x="5105400" y="6019800"/>
            <a:ext cx="3810000" cy="307975"/>
          </a:xfrm>
          <a:prstGeom prst="rect">
            <a:avLst/>
          </a:prstGeom>
          <a:noFill/>
        </p:spPr>
        <p:txBody>
          <a:bodyPr>
            <a:spAutoFit/>
          </a:bodyPr>
          <a:lstStyle/>
          <a:p>
            <a:pPr fontAlgn="auto">
              <a:spcBef>
                <a:spcPts val="0"/>
              </a:spcBef>
              <a:spcAft>
                <a:spcPts val="0"/>
              </a:spcAft>
              <a:defRPr/>
            </a:pPr>
            <a:r>
              <a:rPr lang="en-US" sz="1400" spc="100" dirty="0">
                <a:solidFill>
                  <a:schemeClr val="bg1"/>
                </a:solidFill>
                <a:latin typeface="Eras Demi ITC" pitchFamily="34" charset="0"/>
              </a:rPr>
              <a:t>Connect. </a:t>
            </a:r>
            <a:r>
              <a:rPr lang="en-US" sz="1400" spc="100" dirty="0" smtClean="0">
                <a:solidFill>
                  <a:schemeClr val="bg1"/>
                </a:solidFill>
                <a:latin typeface="Eras Demi ITC" pitchFamily="34" charset="0"/>
              </a:rPr>
              <a:t>Collaborate. Communicate. </a:t>
            </a:r>
            <a:endParaRPr lang="en-US" sz="1400" spc="100" dirty="0">
              <a:solidFill>
                <a:schemeClr val="bg1"/>
              </a:solidFill>
              <a:latin typeface="Eras Demi ITC" pitchFamily="34" charset="0"/>
            </a:endParaRPr>
          </a:p>
        </p:txBody>
      </p:sp>
      <p:sp>
        <p:nvSpPr>
          <p:cNvPr id="2" name="Title 1"/>
          <p:cNvSpPr>
            <a:spLocks noGrp="1"/>
          </p:cNvSpPr>
          <p:nvPr>
            <p:ph type="ctrTitle"/>
          </p:nvPr>
        </p:nvSpPr>
        <p:spPr>
          <a:xfrm>
            <a:off x="685800" y="2130425"/>
            <a:ext cx="7772400" cy="1470025"/>
          </a:xfrm>
        </p:spPr>
        <p:txBody>
          <a:bodyPr/>
          <a:lstStyle>
            <a:lvl1pPr>
              <a:defRPr b="1">
                <a:solidFill>
                  <a:srgbClr val="00B0F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7C29EF-42E7-4728-8C1D-231A55257703}" type="datetimeFigureOut">
              <a:rPr lang="en-US"/>
              <a:pPr>
                <a:defRPr/>
              </a:pPr>
              <a:t>5/30/2014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EB162-B39E-4148-B829-841262D242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77B176-64D0-4069-972C-C61CCAB8E670}" type="datetimeFigureOut">
              <a:rPr lang="en-US"/>
              <a:pPr>
                <a:defRPr/>
              </a:pPr>
              <a:t>5/30/2014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3EB13A-8DB0-4BEF-88EB-F6C7F28F41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0" y="6248400"/>
            <a:ext cx="9144000" cy="6096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7"/>
          <p:cNvSpPr txBox="1"/>
          <p:nvPr userDrawn="1"/>
        </p:nvSpPr>
        <p:spPr>
          <a:xfrm>
            <a:off x="304800" y="6248400"/>
            <a:ext cx="2971800" cy="523875"/>
          </a:xfrm>
          <a:prstGeom prst="rect">
            <a:avLst/>
          </a:prstGeom>
          <a:noFill/>
        </p:spPr>
        <p:txBody>
          <a:bodyPr>
            <a:spAutoFit/>
          </a:bodyPr>
          <a:lstStyle/>
          <a:p>
            <a:pPr fontAlgn="auto">
              <a:spcBef>
                <a:spcPts val="0"/>
              </a:spcBef>
              <a:spcAft>
                <a:spcPts val="0"/>
              </a:spcAft>
              <a:defRPr/>
            </a:pPr>
            <a:r>
              <a:rPr lang="en-US" sz="2800" b="0" spc="-150" baseline="0" dirty="0">
                <a:solidFill>
                  <a:schemeClr val="bg1"/>
                </a:solidFill>
                <a:latin typeface="Eras Demi ITC" pitchFamily="34" charset="0"/>
              </a:rPr>
              <a:t>ClubRunner</a:t>
            </a:r>
          </a:p>
        </p:txBody>
      </p:sp>
      <p:sp>
        <p:nvSpPr>
          <p:cNvPr id="2" name="Title 1"/>
          <p:cNvSpPr>
            <a:spLocks noGrp="1"/>
          </p:cNvSpPr>
          <p:nvPr>
            <p:ph type="title"/>
          </p:nvPr>
        </p:nvSpPr>
        <p:spPr/>
        <p:txBody>
          <a:bodyPr/>
          <a:lstStyle>
            <a:lvl1pPr>
              <a:defRPr>
                <a:solidFill>
                  <a:srgbClr val="00B0F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p:txBody>
          <a:bodyPr/>
          <a:lstStyle>
            <a:lvl1pPr>
              <a:defRPr/>
            </a:lvl1pPr>
          </a:lstStyle>
          <a:p>
            <a:pPr>
              <a:defRPr/>
            </a:pPr>
            <a:fld id="{193E76C2-9EEF-4907-AC6A-A19C7E1BE1D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90284DB-07C1-45A8-83BC-38030B6DB327}" type="datetimeFigureOut">
              <a:rPr lang="en-US"/>
              <a:pPr>
                <a:defRPr/>
              </a:pPr>
              <a:t>5/30/2014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FEB138-A38F-477F-B221-78C33C9E9D2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A4EF14B-8D16-451B-B923-34828FD30A5B}" type="datetimeFigureOut">
              <a:rPr lang="en-US"/>
              <a:pPr>
                <a:defRPr/>
              </a:pPr>
              <a:t>5/30/2014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D1D978E-31C7-42E1-A671-E119A2A045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8C5892-8160-4F99-BD7F-5F117D3948E1}" type="datetimeFigureOut">
              <a:rPr lang="en-US"/>
              <a:pPr>
                <a:defRPr/>
              </a:pPr>
              <a:t>5/30/2014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4FFAD32-FBBE-456A-A1BC-7350F702BFB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EBF3BD0-9439-4EE6-843C-30BF40E4E08B}" type="datetimeFigureOut">
              <a:rPr lang="en-US"/>
              <a:pPr>
                <a:defRPr/>
              </a:pPr>
              <a:t>5/30/2014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2FEF00-FEDE-43E2-A0CF-554DB212700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626041-0697-4288-84EB-05659291A29C}" type="datetimeFigureOut">
              <a:rPr lang="en-US"/>
              <a:pPr>
                <a:defRPr/>
              </a:pPr>
              <a:t>5/30/2014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CE2A90-2BA9-41A9-BFA3-2EB61D8E983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569E0C-02A6-4680-A033-2A380A7F8814}" type="datetimeFigureOut">
              <a:rPr lang="en-US"/>
              <a:pPr>
                <a:defRPr/>
              </a:pPr>
              <a:t>5/30/2014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4B4E2D-2654-4C11-AFDC-D1E516F2004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B126F26-2D7C-4085-89ED-234CECE70B84}" type="datetimeFigureOut">
              <a:rPr lang="en-US"/>
              <a:pPr>
                <a:defRPr/>
              </a:pPr>
              <a:t>5/30/2014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D4A7E1-4EEA-4F12-9098-6F54E800A54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A94A1611-4133-4AB4-8E54-BC37C93460D0}" type="datetimeFigureOut">
              <a:rPr lang="en-US"/>
              <a:pPr>
                <a:defRPr/>
              </a:pPr>
              <a:t>5/30/2014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A4D86810-8EF3-4178-9764-4D8CD123877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alesinquiry@clubrunner.ca"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mailto:webdemo@clubrunner.ca"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1447800"/>
            <a:ext cx="9144000" cy="20574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p:cNvSpPr txBox="1">
            <a:spLocks noChangeArrowheads="1"/>
          </p:cNvSpPr>
          <p:nvPr/>
        </p:nvSpPr>
        <p:spPr bwMode="auto">
          <a:xfrm>
            <a:off x="1371600" y="4308157"/>
            <a:ext cx="6200775" cy="492443"/>
          </a:xfrm>
          <a:prstGeom prst="rect">
            <a:avLst/>
          </a:prstGeom>
          <a:noFill/>
          <a:ln w="9525">
            <a:noFill/>
            <a:miter lim="800000"/>
            <a:headEnd/>
            <a:tailEnd/>
          </a:ln>
        </p:spPr>
        <p:txBody>
          <a:bodyPr wrap="square">
            <a:spAutoFit/>
          </a:bodyPr>
          <a:lstStyle/>
          <a:p>
            <a:pPr algn="ctr">
              <a:spcBef>
                <a:spcPct val="50000"/>
              </a:spcBef>
            </a:pPr>
            <a:r>
              <a:rPr lang="en-CA" sz="2600" b="1" dirty="0" smtClean="0">
                <a:solidFill>
                  <a:srgbClr val="5F5F5F"/>
                </a:solidFill>
                <a:latin typeface="Calibri" pitchFamily="34" charset="0"/>
              </a:rPr>
              <a:t>District Presentation</a:t>
            </a:r>
            <a:endParaRPr lang="en-CA" sz="2600" b="1" dirty="0">
              <a:solidFill>
                <a:srgbClr val="5F5F5F"/>
              </a:solidFill>
              <a:latin typeface="Calibri" pitchFamily="34" charset="0"/>
            </a:endParaRPr>
          </a:p>
        </p:txBody>
      </p:sp>
      <p:sp>
        <p:nvSpPr>
          <p:cNvPr id="5" name="Title 4"/>
          <p:cNvSpPr>
            <a:spLocks noGrp="1"/>
          </p:cNvSpPr>
          <p:nvPr>
            <p:ph type="ctrTitle"/>
          </p:nvPr>
        </p:nvSpPr>
        <p:spPr>
          <a:xfrm>
            <a:off x="2514600" y="1654175"/>
            <a:ext cx="5715000" cy="1470025"/>
          </a:xfrm>
        </p:spPr>
        <p:txBody>
          <a:bodyPr/>
          <a:lstStyle/>
          <a:p>
            <a:r>
              <a:rPr lang="en-US" dirty="0" smtClean="0"/>
              <a:t>Welcome to </a:t>
            </a:r>
            <a:r>
              <a:rPr lang="en-US" dirty="0" err="1" smtClean="0"/>
              <a:t>ClubRunner</a:t>
            </a:r>
            <a:endParaRPr lang="en-US" dirty="0"/>
          </a:p>
        </p:txBody>
      </p:sp>
      <p:pic>
        <p:nvPicPr>
          <p:cNvPr id="8" name="Picture 7" descr="iStock_000005140727Medium_whats_new.jpg"/>
          <p:cNvPicPr>
            <a:picLocks noChangeAspect="1"/>
          </p:cNvPicPr>
          <p:nvPr/>
        </p:nvPicPr>
        <p:blipFill>
          <a:blip r:embed="rId3" cstate="print"/>
          <a:srcRect l="37437" t="-1306"/>
          <a:stretch>
            <a:fillRect/>
          </a:stretch>
        </p:blipFill>
        <p:spPr>
          <a:xfrm>
            <a:off x="914400" y="1600200"/>
            <a:ext cx="1729656" cy="1676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128933"/>
            <a:ext cx="2582408" cy="1960294"/>
          </a:xfrm>
          <a:prstGeom prst="rect">
            <a:avLst/>
          </a:prstGeom>
        </p:spPr>
      </p:pic>
      <p:sp>
        <p:nvSpPr>
          <p:cNvPr id="13314" name="Rectangle 2"/>
          <p:cNvSpPr>
            <a:spLocks noGrp="1" noChangeArrowheads="1"/>
          </p:cNvSpPr>
          <p:nvPr>
            <p:ph type="title"/>
          </p:nvPr>
        </p:nvSpPr>
        <p:spPr>
          <a:xfrm>
            <a:off x="304800" y="0"/>
            <a:ext cx="8229600" cy="1143000"/>
          </a:xfrm>
        </p:spPr>
        <p:txBody>
          <a:bodyPr/>
          <a:lstStyle/>
          <a:p>
            <a:pPr algn="l" eaLnBrk="1" hangingPunct="1"/>
            <a:r>
              <a:rPr lang="en-US" dirty="0" smtClean="0"/>
              <a:t>Website Designer</a:t>
            </a:r>
          </a:p>
        </p:txBody>
      </p:sp>
      <p:sp>
        <p:nvSpPr>
          <p:cNvPr id="26627" name="Text Box 3"/>
          <p:cNvSpPr txBox="1">
            <a:spLocks noChangeArrowheads="1"/>
          </p:cNvSpPr>
          <p:nvPr/>
        </p:nvSpPr>
        <p:spPr bwMode="auto">
          <a:xfrm>
            <a:off x="381000" y="820388"/>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Content</a:t>
            </a:r>
          </a:p>
        </p:txBody>
      </p:sp>
      <p:sp>
        <p:nvSpPr>
          <p:cNvPr id="24580" name="Text Box 4"/>
          <p:cNvSpPr txBox="1">
            <a:spLocks noChangeArrowheads="1"/>
          </p:cNvSpPr>
          <p:nvPr/>
        </p:nvSpPr>
        <p:spPr bwMode="auto">
          <a:xfrm>
            <a:off x="381000" y="1343608"/>
            <a:ext cx="8064500" cy="707886"/>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You </a:t>
            </a:r>
            <a:r>
              <a:rPr lang="en-US" sz="2000" dirty="0" smtClean="0">
                <a:solidFill>
                  <a:schemeClr val="tx1">
                    <a:lumMod val="75000"/>
                    <a:lumOff val="25000"/>
                  </a:schemeClr>
                </a:solidFill>
                <a:latin typeface="Calibri" pitchFamily="34" charset="0"/>
              </a:rPr>
              <a:t>can build your website and customize your banner, footer and navigation menu. Add the following content with a simple drag and drop:</a:t>
            </a:r>
            <a:endParaRPr lang="en-US" sz="2000" dirty="0">
              <a:solidFill>
                <a:schemeClr val="tx1">
                  <a:lumMod val="75000"/>
                  <a:lumOff val="2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2" name="TextBox 1"/>
          <p:cNvSpPr txBox="1"/>
          <p:nvPr/>
        </p:nvSpPr>
        <p:spPr>
          <a:xfrm>
            <a:off x="152400" y="2079486"/>
            <a:ext cx="3505200" cy="5193729"/>
          </a:xfrm>
          <a:prstGeom prst="rect">
            <a:avLst/>
          </a:prstGeom>
          <a:noFill/>
        </p:spPr>
        <p:txBody>
          <a:bodyPr wrap="square" rtlCol="0">
            <a:spAutoFit/>
          </a:bodyPr>
          <a:lstStyle/>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Website Sponsors</a:t>
            </a:r>
            <a:endParaRPr lang="en-US" sz="1950" dirty="0" smtClean="0">
              <a:solidFill>
                <a:schemeClr val="tx1">
                  <a:lumMod val="75000"/>
                  <a:lumOff val="25000"/>
                </a:schemeClr>
              </a:solidFill>
              <a:latin typeface="Calibri" pitchFamily="34" charset="0"/>
            </a:endParaRP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Links </a:t>
            </a:r>
            <a:r>
              <a:rPr lang="en-US" sz="1950" dirty="0">
                <a:solidFill>
                  <a:schemeClr val="tx1">
                    <a:lumMod val="75000"/>
                    <a:lumOff val="25000"/>
                  </a:schemeClr>
                </a:solidFill>
                <a:latin typeface="Calibri" pitchFamily="34" charset="0"/>
              </a:rPr>
              <a:t>to other </a:t>
            </a:r>
            <a:r>
              <a:rPr lang="en-US" sz="1950" dirty="0" smtClean="0">
                <a:solidFill>
                  <a:schemeClr val="tx1">
                    <a:lumMod val="75000"/>
                    <a:lumOff val="25000"/>
                  </a:schemeClr>
                </a:solidFill>
                <a:latin typeface="Calibri" pitchFamily="34" charset="0"/>
              </a:rPr>
              <a:t>websites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Events calendar</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Photo albums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Registration </a:t>
            </a:r>
            <a:r>
              <a:rPr lang="en-US" sz="1950" dirty="0">
                <a:solidFill>
                  <a:schemeClr val="tx1">
                    <a:lumMod val="75000"/>
                    <a:lumOff val="25000"/>
                  </a:schemeClr>
                </a:solidFill>
                <a:latin typeface="Calibri" pitchFamily="34" charset="0"/>
              </a:rPr>
              <a:t>forms and </a:t>
            </a:r>
            <a:r>
              <a:rPr lang="en-US" sz="1950" dirty="0" smtClean="0">
                <a:solidFill>
                  <a:schemeClr val="tx1">
                    <a:lumMod val="75000"/>
                    <a:lumOff val="25000"/>
                  </a:schemeClr>
                </a:solidFill>
                <a:latin typeface="Calibri" pitchFamily="34" charset="0"/>
              </a:rPr>
              <a:t>flyers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Custom </a:t>
            </a:r>
            <a:r>
              <a:rPr lang="en-US" sz="1950" dirty="0">
                <a:solidFill>
                  <a:schemeClr val="tx1">
                    <a:lumMod val="75000"/>
                    <a:lumOff val="25000"/>
                  </a:schemeClr>
                </a:solidFill>
                <a:latin typeface="Calibri" pitchFamily="34" charset="0"/>
              </a:rPr>
              <a:t>site pages for committees and </a:t>
            </a:r>
            <a:r>
              <a:rPr lang="en-US" sz="1950" dirty="0" smtClean="0">
                <a:solidFill>
                  <a:schemeClr val="tx1">
                    <a:lumMod val="75000"/>
                    <a:lumOff val="25000"/>
                  </a:schemeClr>
                </a:solidFill>
                <a:latin typeface="Calibri" pitchFamily="34" charset="0"/>
              </a:rPr>
              <a:t>projects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Secure Member Directories </a:t>
            </a:r>
            <a:r>
              <a:rPr lang="en-US" i="1" dirty="0" smtClean="0">
                <a:solidFill>
                  <a:schemeClr val="tx1">
                    <a:lumMod val="75000"/>
                    <a:lumOff val="25000"/>
                  </a:schemeClr>
                </a:solidFill>
                <a:latin typeface="Calibri" pitchFamily="34" charset="0"/>
              </a:rPr>
              <a:t>(Require login) </a:t>
            </a:r>
            <a:endParaRPr lang="en-US" i="1" dirty="0">
              <a:solidFill>
                <a:schemeClr val="tx1">
                  <a:lumMod val="75000"/>
                  <a:lumOff val="25000"/>
                </a:schemeClr>
              </a:solidFill>
              <a:latin typeface="Calibri" pitchFamily="34" charset="0"/>
            </a:endParaRPr>
          </a:p>
          <a:p>
            <a:pPr lvl="1">
              <a:spcBef>
                <a:spcPct val="50000"/>
              </a:spcBef>
              <a:buFontTx/>
              <a:buChar char="•"/>
            </a:pPr>
            <a:endParaRPr lang="en-US" sz="2000" dirty="0">
              <a:solidFill>
                <a:schemeClr val="tx1">
                  <a:lumMod val="75000"/>
                  <a:lumOff val="25000"/>
                </a:schemeClr>
              </a:solidFill>
              <a:latin typeface="Calibri" pitchFamily="34" charset="0"/>
            </a:endParaRPr>
          </a:p>
          <a:p>
            <a:pPr lvl="1">
              <a:spcBef>
                <a:spcPct val="50000"/>
              </a:spcBef>
              <a:buFontTx/>
              <a:buChar char="•"/>
            </a:pPr>
            <a:endParaRPr lang="en-US" sz="2000" dirty="0">
              <a:solidFill>
                <a:schemeClr val="tx1">
                  <a:lumMod val="75000"/>
                  <a:lumOff val="25000"/>
                </a:schemeClr>
              </a:solidFill>
              <a:latin typeface="Calibri" pitchFamily="34" charset="0"/>
            </a:endParaRPr>
          </a:p>
          <a:p>
            <a:endParaRPr lang="en-CA" dirty="0"/>
          </a:p>
        </p:txBody>
      </p:sp>
      <p:sp>
        <p:nvSpPr>
          <p:cNvPr id="8" name="TextBox 7"/>
          <p:cNvSpPr txBox="1"/>
          <p:nvPr/>
        </p:nvSpPr>
        <p:spPr>
          <a:xfrm>
            <a:off x="3429000" y="2079486"/>
            <a:ext cx="3505200" cy="4062651"/>
          </a:xfrm>
          <a:prstGeom prst="rect">
            <a:avLst/>
          </a:prstGeom>
          <a:noFill/>
        </p:spPr>
        <p:txBody>
          <a:bodyPr wrap="square" rtlCol="0">
            <a:spAutoFit/>
          </a:bodyPr>
          <a:lstStyle/>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Private </a:t>
            </a:r>
            <a:r>
              <a:rPr lang="en-US" sz="1950" dirty="0">
                <a:solidFill>
                  <a:schemeClr val="tx1">
                    <a:lumMod val="75000"/>
                    <a:lumOff val="25000"/>
                  </a:schemeClr>
                </a:solidFill>
                <a:latin typeface="Calibri" pitchFamily="34" charset="0"/>
              </a:rPr>
              <a:t>members only document storage for Word, Excel or </a:t>
            </a:r>
            <a:r>
              <a:rPr lang="en-US" sz="1950" dirty="0" smtClean="0">
                <a:solidFill>
                  <a:schemeClr val="tx1">
                    <a:lumMod val="75000"/>
                    <a:lumOff val="25000"/>
                  </a:schemeClr>
                </a:solidFill>
                <a:latin typeface="Calibri" pitchFamily="34" charset="0"/>
              </a:rPr>
              <a:t>PDF</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YouTube </a:t>
            </a:r>
            <a:r>
              <a:rPr lang="en-CA" sz="1950" dirty="0">
                <a:solidFill>
                  <a:schemeClr val="tx1">
                    <a:lumMod val="75000"/>
                    <a:lumOff val="25000"/>
                  </a:schemeClr>
                </a:solidFill>
                <a:latin typeface="Calibri" pitchFamily="34" charset="0"/>
              </a:rPr>
              <a:t>videos, RSS feeds, and links to social networking </a:t>
            </a:r>
            <a:r>
              <a:rPr lang="en-CA" sz="1950" dirty="0" smtClean="0">
                <a:solidFill>
                  <a:schemeClr val="tx1">
                    <a:lumMod val="75000"/>
                    <a:lumOff val="25000"/>
                  </a:schemeClr>
                </a:solidFill>
                <a:latin typeface="Calibri" pitchFamily="34" charset="0"/>
              </a:rPr>
              <a:t>sites</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Social Media Share Buttons</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Custom Content</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and more.</a:t>
            </a:r>
            <a:endParaRPr lang="en-US" sz="1950" dirty="0">
              <a:solidFill>
                <a:schemeClr val="tx1">
                  <a:lumMod val="75000"/>
                  <a:lumOff val="25000"/>
                </a:schemeClr>
              </a:solidFill>
              <a:latin typeface="Calibri" pitchFamily="34" charset="0"/>
            </a:endParaRPr>
          </a:p>
          <a:p>
            <a:endParaRPr lang="en-CA" dirty="0"/>
          </a:p>
        </p:txBody>
      </p:sp>
    </p:spTree>
    <p:extLst>
      <p:ext uri="{BB962C8B-B14F-4D97-AF65-F5344CB8AC3E}">
        <p14:creationId xmlns:p14="http://schemas.microsoft.com/office/powerpoint/2010/main" val="3039892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 Photo Manager</a:t>
            </a:r>
            <a:endParaRPr lang="en-US" dirty="0"/>
          </a:p>
        </p:txBody>
      </p:sp>
      <p:sp>
        <p:nvSpPr>
          <p:cNvPr id="3" name="Content Placeholder 2"/>
          <p:cNvSpPr>
            <a:spLocks noGrp="1"/>
          </p:cNvSpPr>
          <p:nvPr>
            <p:ph idx="1"/>
          </p:nvPr>
        </p:nvSpPr>
        <p:spPr>
          <a:xfrm>
            <a:off x="457200" y="1219201"/>
            <a:ext cx="8229600" cy="1905000"/>
          </a:xfrm>
        </p:spPr>
        <p:txBody>
          <a:bodyPr/>
          <a:lstStyle/>
          <a:p>
            <a:pPr marL="0" indent="0">
              <a:buNone/>
            </a:pPr>
            <a:r>
              <a:rPr lang="en-US" sz="2400" b="0" dirty="0" smtClean="0">
                <a:solidFill>
                  <a:schemeClr val="tx1">
                    <a:lumMod val="75000"/>
                    <a:lumOff val="25000"/>
                  </a:schemeClr>
                </a:solidFill>
              </a:rPr>
              <a:t>Showcase your events and the latest happenings in your </a:t>
            </a:r>
            <a:r>
              <a:rPr lang="en-US" sz="2400" b="0" dirty="0" smtClean="0">
                <a:solidFill>
                  <a:schemeClr val="tx1">
                    <a:lumMod val="75000"/>
                    <a:lumOff val="25000"/>
                  </a:schemeClr>
                </a:solidFill>
              </a:rPr>
              <a:t>district </a:t>
            </a:r>
            <a:r>
              <a:rPr lang="en-US" sz="2400" b="0" dirty="0" smtClean="0">
                <a:solidFill>
                  <a:schemeClr val="tx1">
                    <a:lumMod val="75000"/>
                    <a:lumOff val="25000"/>
                  </a:schemeClr>
                </a:solidFill>
              </a:rPr>
              <a:t>to </a:t>
            </a:r>
            <a:r>
              <a:rPr lang="en-US" sz="2400" b="0" dirty="0" smtClean="0">
                <a:solidFill>
                  <a:schemeClr val="tx1">
                    <a:lumMod val="75000"/>
                    <a:lumOff val="25000"/>
                  </a:schemeClr>
                </a:solidFill>
              </a:rPr>
              <a:t>your membership, community </a:t>
            </a:r>
            <a:r>
              <a:rPr lang="en-US" sz="2400" b="0" dirty="0" smtClean="0">
                <a:solidFill>
                  <a:schemeClr val="tx1">
                    <a:lumMod val="75000"/>
                    <a:lumOff val="25000"/>
                  </a:schemeClr>
                </a:solidFill>
              </a:rPr>
              <a:t>and world. </a:t>
            </a:r>
          </a:p>
          <a:p>
            <a:pPr marL="0" indent="0">
              <a:buNone/>
            </a:pPr>
            <a:r>
              <a:rPr lang="en-US" sz="2400" b="0" dirty="0" smtClean="0">
                <a:solidFill>
                  <a:schemeClr val="tx1">
                    <a:lumMod val="75000"/>
                    <a:lumOff val="25000"/>
                  </a:schemeClr>
                </a:solidFill>
              </a:rPr>
              <a:t>Any member with authorized access can post pictures to your website without the necessary technical and design skills.</a:t>
            </a:r>
            <a:endParaRPr lang="en-US" sz="1100" dirty="0">
              <a:solidFill>
                <a:schemeClr val="tx1">
                  <a:lumMod val="75000"/>
                  <a:lumOff val="25000"/>
                </a:schemeClr>
              </a:solidFill>
            </a:endParaRPr>
          </a:p>
          <a:p>
            <a:pPr marL="0" indent="0">
              <a:buNone/>
            </a:pPr>
            <a:endParaRPr lang="en-US" sz="2400" b="0" dirty="0" smtClean="0">
              <a:solidFill>
                <a:schemeClr val="tx1">
                  <a:lumMod val="75000"/>
                  <a:lumOff val="25000"/>
                </a:schemeClr>
              </a:solidFill>
            </a:endParaRP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7" name="Content Placeholder 2"/>
          <p:cNvSpPr txBox="1">
            <a:spLocks/>
          </p:cNvSpPr>
          <p:nvPr/>
        </p:nvSpPr>
        <p:spPr bwMode="auto">
          <a:xfrm>
            <a:off x="457200" y="3048000"/>
            <a:ext cx="41148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b="1" kern="1200">
                <a:solidFill>
                  <a:schemeClr val="tx1">
                    <a:lumMod val="50000"/>
                    <a:lumOff val="50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50000"/>
                    <a:lumOff val="50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50000"/>
                    <a:lumOff val="50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b="0" dirty="0" smtClean="0">
                <a:solidFill>
                  <a:schemeClr val="tx1">
                    <a:lumMod val="75000"/>
                    <a:lumOff val="25000"/>
                  </a:schemeClr>
                </a:solidFill>
              </a:rPr>
              <a:t>ClubRunner handles all the technical aspects of image compression and resizing and publishes your albums in a professional online gallery, complete with captions and a slideshow option.</a:t>
            </a:r>
            <a:endParaRPr lang="en-US" sz="1100" dirty="0" smtClean="0"/>
          </a:p>
          <a:p>
            <a:pPr marL="0" indent="0">
              <a:buFont typeface="Arial" charset="0"/>
              <a:buNone/>
            </a:pPr>
            <a:endParaRPr lang="en-US" sz="2400" b="0" dirty="0" smtClean="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048000"/>
            <a:ext cx="4129910" cy="2847379"/>
          </a:xfrm>
          <a:prstGeom prst="rect">
            <a:avLst/>
          </a:prstGeom>
        </p:spPr>
      </p:pic>
    </p:spTree>
    <p:extLst>
      <p:ext uri="{BB962C8B-B14F-4D97-AF65-F5344CB8AC3E}">
        <p14:creationId xmlns:p14="http://schemas.microsoft.com/office/powerpoint/2010/main" val="1463760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9" name="Text Box 7"/>
          <p:cNvSpPr txBox="1">
            <a:spLocks noChangeArrowheads="1"/>
          </p:cNvSpPr>
          <p:nvPr/>
        </p:nvSpPr>
        <p:spPr bwMode="auto">
          <a:xfrm>
            <a:off x="228600" y="1295400"/>
            <a:ext cx="3048000" cy="4385816"/>
          </a:xfrm>
          <a:prstGeom prst="rect">
            <a:avLst/>
          </a:prstGeom>
          <a:noFill/>
          <a:ln w="9525">
            <a:noFill/>
            <a:miter lim="800000"/>
            <a:headEnd/>
            <a:tailEnd/>
          </a:ln>
        </p:spPr>
        <p:txBody>
          <a:bodyPr wrap="square">
            <a:spAutoFit/>
          </a:bodyPr>
          <a:lstStyle/>
          <a:p>
            <a:pPr eaLnBrk="0" hangingPunct="0">
              <a:spcBef>
                <a:spcPct val="50000"/>
              </a:spcBef>
            </a:pPr>
            <a:endParaRPr lang="en-US" sz="1800" dirty="0">
              <a:latin typeface="Tahoma" pitchFamily="34" charset="0"/>
              <a:cs typeface="Times New Roman" pitchFamily="18" charset="0"/>
            </a:endParaRPr>
          </a:p>
          <a:p>
            <a:pPr eaLnBrk="0" hangingPunct="0">
              <a:spcBef>
                <a:spcPct val="50000"/>
              </a:spcBef>
            </a:pPr>
            <a:r>
              <a:rPr lang="en-US" dirty="0">
                <a:solidFill>
                  <a:schemeClr val="tx1">
                    <a:lumMod val="75000"/>
                    <a:lumOff val="25000"/>
                  </a:schemeClr>
                </a:solidFill>
                <a:latin typeface="Calibri" pitchFamily="34" charset="0"/>
                <a:cs typeface="Times New Roman" pitchFamily="18" charset="0"/>
              </a:rPr>
              <a:t>The Club Directory page displays all clubs, their meeting days and times, along with President names, and links to club </a:t>
            </a:r>
            <a:r>
              <a:rPr lang="en-US" dirty="0" smtClean="0">
                <a:solidFill>
                  <a:schemeClr val="tx1">
                    <a:lumMod val="75000"/>
                    <a:lumOff val="25000"/>
                  </a:schemeClr>
                </a:solidFill>
                <a:latin typeface="Calibri" pitchFamily="34" charset="0"/>
                <a:cs typeface="Times New Roman" pitchFamily="18" charset="0"/>
              </a:rPr>
              <a:t>websites as well </a:t>
            </a:r>
            <a:r>
              <a:rPr lang="en-US" dirty="0">
                <a:solidFill>
                  <a:schemeClr val="tx1">
                    <a:lumMod val="75000"/>
                    <a:lumOff val="25000"/>
                  </a:schemeClr>
                </a:solidFill>
                <a:latin typeface="Calibri" pitchFamily="34" charset="0"/>
                <a:cs typeface="Times New Roman" pitchFamily="18" charset="0"/>
              </a:rPr>
              <a:t>as their meeting day, </a:t>
            </a:r>
            <a:r>
              <a:rPr lang="en-US" dirty="0" smtClean="0">
                <a:solidFill>
                  <a:schemeClr val="tx1">
                    <a:lumMod val="75000"/>
                    <a:lumOff val="25000"/>
                  </a:schemeClr>
                </a:solidFill>
                <a:latin typeface="Calibri" pitchFamily="34" charset="0"/>
                <a:cs typeface="Times New Roman" pitchFamily="18" charset="0"/>
              </a:rPr>
              <a:t>name of President, </a:t>
            </a:r>
            <a:r>
              <a:rPr lang="en-US" dirty="0">
                <a:solidFill>
                  <a:schemeClr val="tx1">
                    <a:lumMod val="75000"/>
                    <a:lumOff val="25000"/>
                  </a:schemeClr>
                </a:solidFill>
                <a:latin typeface="Calibri" pitchFamily="34" charset="0"/>
                <a:cs typeface="Times New Roman" pitchFamily="18" charset="0"/>
              </a:rPr>
              <a:t>location, address, and an auto-generated map</a:t>
            </a:r>
            <a:r>
              <a:rPr lang="en-US" dirty="0" smtClean="0">
                <a:solidFill>
                  <a:schemeClr val="tx1">
                    <a:lumMod val="75000"/>
                    <a:lumOff val="25000"/>
                  </a:schemeClr>
                </a:solidFill>
                <a:latin typeface="Calibri" pitchFamily="34" charset="0"/>
                <a:cs typeface="Times New Roman" pitchFamily="18" charset="0"/>
              </a:rPr>
              <a:t>.</a:t>
            </a:r>
          </a:p>
          <a:p>
            <a:pPr eaLnBrk="0" hangingPunct="0">
              <a:spcBef>
                <a:spcPct val="50000"/>
              </a:spcBef>
            </a:pPr>
            <a:r>
              <a:rPr lang="en-US" dirty="0" smtClean="0">
                <a:solidFill>
                  <a:schemeClr val="tx1">
                    <a:lumMod val="75000"/>
                    <a:lumOff val="25000"/>
                  </a:schemeClr>
                </a:solidFill>
                <a:latin typeface="Calibri" pitchFamily="34" charset="0"/>
                <a:cs typeface="Times New Roman" pitchFamily="18" charset="0"/>
              </a:rPr>
              <a:t>Drill down further and view the club executive information, bulletin, events and speakers list, and more.</a:t>
            </a:r>
            <a:endParaRPr lang="en-CA" dirty="0">
              <a:solidFill>
                <a:schemeClr val="tx1">
                  <a:lumMod val="75000"/>
                  <a:lumOff val="25000"/>
                </a:schemeClr>
              </a:solidFill>
              <a:latin typeface="Calibri" pitchFamily="34" charset="0"/>
              <a:cs typeface="Times New Roman" pitchFamily="18" charset="0"/>
            </a:endParaRPr>
          </a:p>
          <a:p>
            <a:pPr eaLnBrk="0" hangingPunct="0">
              <a:spcBef>
                <a:spcPct val="50000"/>
              </a:spcBef>
            </a:pPr>
            <a:endParaRPr lang="en-CA" dirty="0">
              <a:solidFill>
                <a:schemeClr val="tx1">
                  <a:lumMod val="75000"/>
                  <a:lumOff val="25000"/>
                </a:schemeClr>
              </a:solidFill>
              <a:latin typeface="Calibri" pitchFamily="34" charset="0"/>
              <a:cs typeface="Times New Roman" pitchFamily="18" charset="0"/>
            </a:endParaRPr>
          </a:p>
        </p:txBody>
      </p:sp>
      <p:sp>
        <p:nvSpPr>
          <p:cNvPr id="10243" name="Rectangle 10"/>
          <p:cNvSpPr>
            <a:spLocks noGrp="1" noChangeArrowheads="1"/>
          </p:cNvSpPr>
          <p:nvPr>
            <p:ph type="title"/>
          </p:nvPr>
        </p:nvSpPr>
        <p:spPr bwMode="auto">
          <a:xfrm>
            <a:off x="250371" y="152400"/>
            <a:ext cx="8229600" cy="1143000"/>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smtClean="0">
                <a:solidFill>
                  <a:srgbClr val="00B0F0"/>
                </a:solidFill>
                <a:latin typeface="Calibri" pitchFamily="34" charset="0"/>
              </a:rPr>
              <a:t>Club Directory</a:t>
            </a:r>
            <a:r>
              <a:rPr lang="en-US" sz="5400" dirty="0" smtClean="0">
                <a:solidFill>
                  <a:srgbClr val="00B0F0"/>
                </a:solidFill>
                <a:latin typeface="Calibri" pitchFamily="34" charset="0"/>
              </a:rPr>
              <a:t> </a:t>
            </a:r>
            <a:endParaRPr lang="en-CA" sz="5400" dirty="0" smtClean="0">
              <a:solidFill>
                <a:srgbClr val="00B0F0"/>
              </a:solidFill>
              <a:latin typeface="Calibri" pitchFamily="34" charset="0"/>
            </a:endParaRPr>
          </a:p>
        </p:txBody>
      </p:sp>
      <p:sp>
        <p:nvSpPr>
          <p:cNvPr id="7" name="TextBox 6"/>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9004"/>
          <a:stretch/>
        </p:blipFill>
        <p:spPr bwMode="auto">
          <a:xfrm>
            <a:off x="3810000" y="757646"/>
            <a:ext cx="4820953" cy="2286000"/>
          </a:xfrm>
          <a:prstGeom prst="roundRect">
            <a:avLst>
              <a:gd name="adj" fmla="val 8594"/>
            </a:avLst>
          </a:prstGeom>
          <a:solidFill>
            <a:srgbClr val="FFFFFF">
              <a:shade val="85000"/>
            </a:srgbClr>
          </a:solid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352800"/>
            <a:ext cx="3340217" cy="2689548"/>
          </a:xfrm>
          <a:prstGeom prst="roundRect">
            <a:avLst>
              <a:gd name="adj" fmla="val 8594"/>
            </a:avLst>
          </a:prstGeom>
          <a:solidFill>
            <a:srgbClr val="FFFFFF">
              <a:shade val="85000"/>
            </a:srgbClr>
          </a:solid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54279">
                                            <p:txEl>
                                              <p:pRg st="1" end="1"/>
                                            </p:txEl>
                                          </p:spTgt>
                                        </p:tgtEl>
                                        <p:attrNameLst>
                                          <p:attrName>style.visibility</p:attrName>
                                        </p:attrNameLst>
                                      </p:cBhvr>
                                      <p:to>
                                        <p:strVal val="visible"/>
                                      </p:to>
                                    </p:set>
                                    <p:anim calcmode="lin" valueType="num">
                                      <p:cBhvr>
                                        <p:cTn id="11" dur="1000" fill="hold"/>
                                        <p:tgtEl>
                                          <p:spTgt spid="54279">
                                            <p:txEl>
                                              <p:pRg st="1" end="1"/>
                                            </p:txEl>
                                          </p:spTgt>
                                        </p:tgtEl>
                                        <p:attrNameLst>
                                          <p:attrName>ppt_x</p:attrName>
                                        </p:attrNameLst>
                                      </p:cBhvr>
                                      <p:tavLst>
                                        <p:tav tm="0">
                                          <p:val>
                                            <p:strVal val="#ppt_x-.2"/>
                                          </p:val>
                                        </p:tav>
                                        <p:tav tm="100000">
                                          <p:val>
                                            <p:strVal val="#ppt_x"/>
                                          </p:val>
                                        </p:tav>
                                      </p:tavLst>
                                    </p:anim>
                                    <p:anim calcmode="lin" valueType="num">
                                      <p:cBhvr>
                                        <p:cTn id="12" dur="1000" fill="hold"/>
                                        <p:tgtEl>
                                          <p:spTgt spid="5427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427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54279">
                                            <p:txEl>
                                              <p:pRg st="2" end="2"/>
                                            </p:txEl>
                                          </p:spTgt>
                                        </p:tgtEl>
                                        <p:attrNameLst>
                                          <p:attrName>style.visibility</p:attrName>
                                        </p:attrNameLst>
                                      </p:cBhvr>
                                      <p:to>
                                        <p:strVal val="visible"/>
                                      </p:to>
                                    </p:set>
                                    <p:anim calcmode="lin" valueType="num">
                                      <p:cBhvr>
                                        <p:cTn id="18" dur="1000" fill="hold"/>
                                        <p:tgtEl>
                                          <p:spTgt spid="54279">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5427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42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457200" y="1524000"/>
            <a:ext cx="2520950" cy="3831818"/>
          </a:xfrm>
          <a:prstGeom prst="rect">
            <a:avLst/>
          </a:prstGeom>
          <a:noFill/>
          <a:ln w="9525">
            <a:noFill/>
            <a:miter lim="800000"/>
            <a:headEnd/>
            <a:tailEnd/>
          </a:ln>
        </p:spPr>
        <p:txBody>
          <a:bodyPr>
            <a:spAutoFit/>
          </a:bodyPr>
          <a:lstStyle/>
          <a:p>
            <a:pPr eaLnBrk="0" hangingPunct="0">
              <a:spcBef>
                <a:spcPct val="50000"/>
              </a:spcBef>
            </a:pPr>
            <a:endParaRPr lang="en-US" sz="1800" dirty="0">
              <a:latin typeface="Tahoma" pitchFamily="34" charset="0"/>
              <a:cs typeface="Times New Roman" pitchFamily="18" charset="0"/>
            </a:endParaRPr>
          </a:p>
          <a:p>
            <a:pPr eaLnBrk="0" hangingPunct="0">
              <a:spcBef>
                <a:spcPct val="50000"/>
              </a:spcBef>
            </a:pPr>
            <a:r>
              <a:rPr lang="en-US" dirty="0">
                <a:solidFill>
                  <a:schemeClr val="tx1">
                    <a:lumMod val="75000"/>
                    <a:lumOff val="25000"/>
                  </a:schemeClr>
                </a:solidFill>
                <a:latin typeface="Calibri" pitchFamily="34" charset="0"/>
                <a:cs typeface="Times New Roman" pitchFamily="18" charset="0"/>
              </a:rPr>
              <a:t>Displays all District Executives, Officers, Assistant Governors and their clubs and executives, committee directors and sub-committee </a:t>
            </a:r>
            <a:r>
              <a:rPr lang="en-US" dirty="0" smtClean="0">
                <a:solidFill>
                  <a:schemeClr val="tx1">
                    <a:lumMod val="75000"/>
                    <a:lumOff val="25000"/>
                  </a:schemeClr>
                </a:solidFill>
                <a:latin typeface="Calibri" pitchFamily="34" charset="0"/>
                <a:cs typeface="Times New Roman" pitchFamily="18" charset="0"/>
              </a:rPr>
              <a:t>chairs.</a:t>
            </a:r>
          </a:p>
          <a:p>
            <a:pPr eaLnBrk="0" hangingPunct="0">
              <a:spcBef>
                <a:spcPct val="50000"/>
              </a:spcBef>
            </a:pPr>
            <a:r>
              <a:rPr lang="en-US" dirty="0" smtClean="0">
                <a:solidFill>
                  <a:schemeClr val="tx1">
                    <a:lumMod val="75000"/>
                    <a:lumOff val="25000"/>
                  </a:schemeClr>
                </a:solidFill>
                <a:latin typeface="Calibri" pitchFamily="34" charset="0"/>
                <a:cs typeface="Times New Roman" pitchFamily="18" charset="0"/>
              </a:rPr>
              <a:t>Build your own directories with the </a:t>
            </a:r>
            <a:r>
              <a:rPr lang="en-US" dirty="0" err="1" smtClean="0">
                <a:solidFill>
                  <a:schemeClr val="tx1">
                    <a:lumMod val="75000"/>
                    <a:lumOff val="25000"/>
                  </a:schemeClr>
                </a:solidFill>
                <a:latin typeface="Calibri" pitchFamily="34" charset="0"/>
                <a:cs typeface="Times New Roman" pitchFamily="18" charset="0"/>
              </a:rPr>
              <a:t>eDirectory</a:t>
            </a:r>
            <a:r>
              <a:rPr lang="en-US" dirty="0" smtClean="0">
                <a:solidFill>
                  <a:schemeClr val="tx1">
                    <a:lumMod val="75000"/>
                    <a:lumOff val="25000"/>
                  </a:schemeClr>
                </a:solidFill>
                <a:latin typeface="Calibri" pitchFamily="34" charset="0"/>
                <a:cs typeface="Times New Roman" pitchFamily="18" charset="0"/>
              </a:rPr>
              <a:t> builder!</a:t>
            </a:r>
            <a:endParaRPr lang="en-US" dirty="0">
              <a:solidFill>
                <a:schemeClr val="tx1">
                  <a:lumMod val="75000"/>
                  <a:lumOff val="25000"/>
                </a:schemeClr>
              </a:solidFill>
              <a:latin typeface="Calibri" pitchFamily="34" charset="0"/>
              <a:cs typeface="Times New Roman" pitchFamily="18" charset="0"/>
            </a:endParaRPr>
          </a:p>
          <a:p>
            <a:pPr eaLnBrk="0" hangingPunct="0">
              <a:spcBef>
                <a:spcPct val="50000"/>
              </a:spcBef>
            </a:pPr>
            <a:endParaRPr lang="en-CA" dirty="0">
              <a:latin typeface="Franklin Gothic Book" pitchFamily="34" charset="0"/>
              <a:cs typeface="Times New Roman" pitchFamily="18" charset="0"/>
            </a:endParaRPr>
          </a:p>
        </p:txBody>
      </p:sp>
      <p:sp>
        <p:nvSpPr>
          <p:cNvPr id="12291" name="Rectangle 7"/>
          <p:cNvSpPr>
            <a:spLocks noGrp="1" noChangeArrowheads="1"/>
          </p:cNvSpPr>
          <p:nvPr>
            <p:ph type="title"/>
          </p:nvPr>
        </p:nvSpPr>
        <p:spPr bwMode="auto">
          <a:xfrm>
            <a:off x="381000" y="152400"/>
            <a:ext cx="8229600" cy="1143000"/>
          </a:xfrm>
          <a:solidFill>
            <a:srgbClr val="FFFFFF">
              <a:alpha val="0"/>
            </a:srgbClr>
          </a:solid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smtClean="0">
                <a:solidFill>
                  <a:srgbClr val="00B0F0"/>
                </a:solidFill>
                <a:latin typeface="Calibri" pitchFamily="34" charset="0"/>
              </a:rPr>
              <a:t>District Organization Chart</a:t>
            </a:r>
            <a:r>
              <a:rPr lang="en-US" sz="5400" dirty="0" smtClean="0">
                <a:solidFill>
                  <a:srgbClr val="00B0F0"/>
                </a:solidFill>
                <a:latin typeface="Calibri" pitchFamily="34" charset="0"/>
              </a:rPr>
              <a:t> </a:t>
            </a:r>
            <a:endParaRPr lang="en-CA" sz="5400" dirty="0" smtClean="0">
              <a:solidFill>
                <a:srgbClr val="00B0F0"/>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52538"/>
            <a:ext cx="5423263" cy="4321200"/>
          </a:xfrm>
          <a:prstGeom prst="roundRect">
            <a:avLst>
              <a:gd name="adj" fmla="val 8594"/>
            </a:avLst>
          </a:prstGeom>
          <a:solidFill>
            <a:srgbClr val="FFFFFF">
              <a:shade val="85000"/>
            </a:srgbClr>
          </a:solidFill>
          <a:ln w="9525">
            <a:solidFill>
              <a:srgbClr val="00B0F0"/>
            </a:solidFill>
            <a:miter lim="800000"/>
            <a:headEnd/>
            <a:tailEnd/>
          </a:ln>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58371"/>
                                        </p:tgtEl>
                                        <p:attrNameLst>
                                          <p:attrName>style.visibility</p:attrName>
                                        </p:attrNameLst>
                                      </p:cBhvr>
                                      <p:to>
                                        <p:strVal val="visible"/>
                                      </p:to>
                                    </p:set>
                                    <p:anim calcmode="lin" valueType="num">
                                      <p:cBhvr>
                                        <p:cTn id="11" dur="1000" fill="hold"/>
                                        <p:tgtEl>
                                          <p:spTgt spid="58371"/>
                                        </p:tgtEl>
                                        <p:attrNameLst>
                                          <p:attrName>ppt_x</p:attrName>
                                        </p:attrNameLst>
                                      </p:cBhvr>
                                      <p:tavLst>
                                        <p:tav tm="0">
                                          <p:val>
                                            <p:strVal val="#ppt_x-.2"/>
                                          </p:val>
                                        </p:tav>
                                        <p:tav tm="100000">
                                          <p:val>
                                            <p:strVal val="#ppt_x"/>
                                          </p:val>
                                        </p:tav>
                                      </p:tavLst>
                                    </p:anim>
                                    <p:anim calcmode="lin" valueType="num">
                                      <p:cBhvr>
                                        <p:cTn id="12" dur="1000" fill="hold"/>
                                        <p:tgtEl>
                                          <p:spTgt spid="58371"/>
                                        </p:tgtEl>
                                        <p:attrNameLst>
                                          <p:attrName>ppt_y</p:attrName>
                                        </p:attrNameLst>
                                      </p:cBhvr>
                                      <p:tavLst>
                                        <p:tav tm="0">
                                          <p:val>
                                            <p:strVal val="#ppt_y"/>
                                          </p:val>
                                        </p:tav>
                                        <p:tav tm="100000">
                                          <p:val>
                                            <p:strVal val="#ppt_y"/>
                                          </p:val>
                                        </p:tav>
                                      </p:tavLst>
                                    </p:anim>
                                    <p:animEffect transition="in" filter="wipe(right)" prLst="gradientSize: 0.1">
                                      <p:cBhvr>
                                        <p:cTn id="13" dur="10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P spid="122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33" name="Rectangle 17"/>
          <p:cNvSpPr>
            <a:spLocks noGrp="1" noChangeArrowheads="1"/>
          </p:cNvSpPr>
          <p:nvPr>
            <p:ph type="body" idx="1"/>
          </p:nvPr>
        </p:nvSpPr>
        <p:spPr bwMode="auto">
          <a:xfrm>
            <a:off x="685800" y="1066800"/>
            <a:ext cx="7772400" cy="428942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sz="2400" dirty="0" smtClean="0">
              <a:latin typeface="Calibri" pitchFamily="34" charset="0"/>
            </a:endParaRPr>
          </a:p>
          <a:p>
            <a:pPr eaLnBrk="1" hangingPunct="1"/>
            <a:r>
              <a:rPr lang="en-US" sz="2400" b="0" dirty="0" smtClean="0">
                <a:solidFill>
                  <a:schemeClr val="tx1">
                    <a:lumMod val="75000"/>
                    <a:lumOff val="25000"/>
                  </a:schemeClr>
                </a:solidFill>
                <a:latin typeface="Calibri" pitchFamily="34" charset="0"/>
              </a:rPr>
              <a:t>Update their membership listing</a:t>
            </a:r>
          </a:p>
          <a:p>
            <a:pPr eaLnBrk="1" hangingPunct="1"/>
            <a:r>
              <a:rPr lang="en-US" sz="2400" b="0" dirty="0" smtClean="0">
                <a:solidFill>
                  <a:schemeClr val="tx1">
                    <a:lumMod val="75000"/>
                    <a:lumOff val="25000"/>
                  </a:schemeClr>
                </a:solidFill>
                <a:latin typeface="Calibri" pitchFamily="34" charset="0"/>
              </a:rPr>
              <a:t>Specify current and next year’s club executives</a:t>
            </a:r>
          </a:p>
          <a:p>
            <a:pPr eaLnBrk="1" hangingPunct="1"/>
            <a:r>
              <a:rPr lang="en-US" sz="2400" b="0" dirty="0" smtClean="0">
                <a:solidFill>
                  <a:schemeClr val="tx1">
                    <a:lumMod val="75000"/>
                    <a:lumOff val="25000"/>
                  </a:schemeClr>
                </a:solidFill>
                <a:latin typeface="Calibri" pitchFamily="34" charset="0"/>
              </a:rPr>
              <a:t>Create Committee listings with their corresponding Chairs and Secretaries</a:t>
            </a:r>
          </a:p>
          <a:p>
            <a:pPr eaLnBrk="1" hangingPunct="1"/>
            <a:r>
              <a:rPr lang="en-US" sz="2400" b="0" dirty="0" smtClean="0">
                <a:solidFill>
                  <a:schemeClr val="tx1">
                    <a:lumMod val="75000"/>
                    <a:lumOff val="25000"/>
                  </a:schemeClr>
                </a:solidFill>
                <a:latin typeface="Calibri" pitchFamily="34" charset="0"/>
              </a:rPr>
              <a:t>Update their club information such as meeting time, date, location, website address</a:t>
            </a:r>
          </a:p>
          <a:p>
            <a:pPr eaLnBrk="1" hangingPunct="1"/>
            <a:r>
              <a:rPr lang="en-US" sz="2400" b="0" dirty="0" smtClean="0">
                <a:solidFill>
                  <a:schemeClr val="tx1">
                    <a:lumMod val="75000"/>
                    <a:lumOff val="25000"/>
                  </a:schemeClr>
                </a:solidFill>
                <a:latin typeface="Calibri" pitchFamily="34" charset="0"/>
              </a:rPr>
              <a:t>Report monthly attendance</a:t>
            </a:r>
          </a:p>
          <a:p>
            <a:pPr eaLnBrk="1" hangingPunct="1"/>
            <a:r>
              <a:rPr lang="en-US" sz="2400" b="0" dirty="0" smtClean="0">
                <a:solidFill>
                  <a:schemeClr val="tx1">
                    <a:lumMod val="75000"/>
                    <a:lumOff val="25000"/>
                  </a:schemeClr>
                </a:solidFill>
                <a:latin typeface="Calibri" pitchFamily="34" charset="0"/>
              </a:rPr>
              <a:t>Register members for district events</a:t>
            </a:r>
          </a:p>
          <a:p>
            <a:pPr eaLnBrk="1" hangingPunct="1"/>
            <a:r>
              <a:rPr lang="en-US" sz="2400" b="0" dirty="0" smtClean="0">
                <a:solidFill>
                  <a:schemeClr val="tx1">
                    <a:lumMod val="75000"/>
                    <a:lumOff val="25000"/>
                  </a:schemeClr>
                </a:solidFill>
                <a:latin typeface="Calibri" pitchFamily="34" charset="0"/>
              </a:rPr>
              <a:t>View online district </a:t>
            </a:r>
            <a:r>
              <a:rPr lang="en-US" sz="2400" b="0" dirty="0" smtClean="0">
                <a:solidFill>
                  <a:schemeClr val="tx1">
                    <a:lumMod val="75000"/>
                    <a:lumOff val="25000"/>
                  </a:schemeClr>
                </a:solidFill>
                <a:latin typeface="Calibri" pitchFamily="34" charset="0"/>
              </a:rPr>
              <a:t>directory</a:t>
            </a:r>
          </a:p>
          <a:p>
            <a:pPr eaLnBrk="1" hangingPunct="1"/>
            <a:r>
              <a:rPr lang="en-US" sz="2400" b="0" dirty="0" smtClean="0">
                <a:solidFill>
                  <a:schemeClr val="tx1">
                    <a:lumMod val="75000"/>
                    <a:lumOff val="25000"/>
                  </a:schemeClr>
                </a:solidFill>
                <a:latin typeface="Calibri" pitchFamily="34" charset="0"/>
              </a:rPr>
              <a:t>Maintain their own club page</a:t>
            </a:r>
            <a:endParaRPr lang="en-US" sz="2400" b="0" dirty="0" smtClean="0">
              <a:solidFill>
                <a:schemeClr val="tx1">
                  <a:lumMod val="75000"/>
                  <a:lumOff val="25000"/>
                </a:schemeClr>
              </a:solidFill>
              <a:latin typeface="Calibri" pitchFamily="34" charset="0"/>
            </a:endParaRPr>
          </a:p>
          <a:p>
            <a:pPr eaLnBrk="1" hangingPunct="1"/>
            <a:endParaRPr lang="en-US" dirty="0" smtClean="0"/>
          </a:p>
        </p:txBody>
      </p:sp>
      <p:sp>
        <p:nvSpPr>
          <p:cNvPr id="15363" name="Rectangle 18"/>
          <p:cNvSpPr>
            <a:spLocks noChangeArrowheads="1"/>
          </p:cNvSpPr>
          <p:nvPr/>
        </p:nvSpPr>
        <p:spPr bwMode="auto">
          <a:xfrm>
            <a:off x="295547" y="228600"/>
            <a:ext cx="8763000" cy="612775"/>
          </a:xfrm>
          <a:prstGeom prst="rect">
            <a:avLst/>
          </a:prstGeom>
          <a:solidFill>
            <a:srgbClr val="FFFFFF">
              <a:alpha val="0"/>
            </a:srgbClr>
          </a:solidFill>
          <a:ln w="9525">
            <a:noFill/>
            <a:miter lim="800000"/>
            <a:headEnd/>
            <a:tailEnd/>
          </a:ln>
        </p:spPr>
        <p:txBody>
          <a:bodyPr/>
          <a:lstStyle/>
          <a:p>
            <a:r>
              <a:rPr lang="en-US" sz="4400" dirty="0">
                <a:solidFill>
                  <a:srgbClr val="00B0F0"/>
                </a:solidFill>
                <a:latin typeface="Calibri" pitchFamily="34" charset="0"/>
              </a:rPr>
              <a:t>What </a:t>
            </a:r>
            <a:r>
              <a:rPr lang="en-US" sz="4400" dirty="0" smtClean="0">
                <a:solidFill>
                  <a:srgbClr val="00B0F0"/>
                </a:solidFill>
                <a:latin typeface="Calibri" pitchFamily="34" charset="0"/>
              </a:rPr>
              <a:t>Can </a:t>
            </a:r>
            <a:r>
              <a:rPr lang="en-US" sz="4400" dirty="0">
                <a:solidFill>
                  <a:srgbClr val="00B0F0"/>
                </a:solidFill>
                <a:latin typeface="Calibri" pitchFamily="34" charset="0"/>
              </a:rPr>
              <a:t>Club Executives </a:t>
            </a:r>
            <a:r>
              <a:rPr lang="en-US" sz="4400" dirty="0" smtClean="0">
                <a:solidFill>
                  <a:srgbClr val="00B0F0"/>
                </a:solidFill>
                <a:latin typeface="Calibri" pitchFamily="34" charset="0"/>
              </a:rPr>
              <a:t>Do</a:t>
            </a:r>
            <a:r>
              <a:rPr lang="en-US" sz="4400" dirty="0">
                <a:solidFill>
                  <a:srgbClr val="00B0F0"/>
                </a:solidFill>
                <a:latin typeface="Calibri" pitchFamily="34" charset="0"/>
              </a:rPr>
              <a:t>?</a:t>
            </a:r>
            <a:endParaRPr lang="en-CA" sz="5400" dirty="0">
              <a:solidFill>
                <a:srgbClr val="00B0F0"/>
              </a:solidFill>
              <a:latin typeface="Calibri" pitchFamily="34" charset="0"/>
            </a:endParaRPr>
          </a:p>
        </p:txBody>
      </p:sp>
      <p:sp>
        <p:nvSpPr>
          <p:cNvPr id="4" name="TextBox 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60433">
                                            <p:txEl>
                                              <p:pRg st="1" end="1"/>
                                            </p:txEl>
                                          </p:spTgt>
                                        </p:tgtEl>
                                        <p:attrNameLst>
                                          <p:attrName>style.visibility</p:attrName>
                                        </p:attrNameLst>
                                      </p:cBhvr>
                                      <p:to>
                                        <p:strVal val="visible"/>
                                      </p:to>
                                    </p:set>
                                    <p:anim calcmode="lin" valueType="num">
                                      <p:cBhvr>
                                        <p:cTn id="11" dur="1000" fill="hold"/>
                                        <p:tgtEl>
                                          <p:spTgt spid="60433">
                                            <p:txEl>
                                              <p:pRg st="1" end="1"/>
                                            </p:txEl>
                                          </p:spTgt>
                                        </p:tgtEl>
                                        <p:attrNameLst>
                                          <p:attrName>ppt_x</p:attrName>
                                        </p:attrNameLst>
                                      </p:cBhvr>
                                      <p:tavLst>
                                        <p:tav tm="0">
                                          <p:val>
                                            <p:strVal val="#ppt_x-.2"/>
                                          </p:val>
                                        </p:tav>
                                        <p:tav tm="100000">
                                          <p:val>
                                            <p:strVal val="#ppt_x"/>
                                          </p:val>
                                        </p:tav>
                                      </p:tavLst>
                                    </p:anim>
                                    <p:anim calcmode="lin" valueType="num">
                                      <p:cBhvr>
                                        <p:cTn id="12" dur="1000" fill="hold"/>
                                        <p:tgtEl>
                                          <p:spTgt spid="6043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043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0433">
                                            <p:txEl>
                                              <p:pRg st="2" end="2"/>
                                            </p:txEl>
                                          </p:spTgt>
                                        </p:tgtEl>
                                        <p:attrNameLst>
                                          <p:attrName>style.visibility</p:attrName>
                                        </p:attrNameLst>
                                      </p:cBhvr>
                                      <p:to>
                                        <p:strVal val="visible"/>
                                      </p:to>
                                    </p:set>
                                    <p:anim calcmode="lin" valueType="num">
                                      <p:cBhvr>
                                        <p:cTn id="18" dur="1000" fill="hold"/>
                                        <p:tgtEl>
                                          <p:spTgt spid="60433">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6043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043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60433">
                                            <p:txEl>
                                              <p:pRg st="3" end="3"/>
                                            </p:txEl>
                                          </p:spTgt>
                                        </p:tgtEl>
                                        <p:attrNameLst>
                                          <p:attrName>style.visibility</p:attrName>
                                        </p:attrNameLst>
                                      </p:cBhvr>
                                      <p:to>
                                        <p:strVal val="visible"/>
                                      </p:to>
                                    </p:set>
                                    <p:anim calcmode="lin" valueType="num">
                                      <p:cBhvr>
                                        <p:cTn id="25" dur="1000" fill="hold"/>
                                        <p:tgtEl>
                                          <p:spTgt spid="60433">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6043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043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60433">
                                            <p:txEl>
                                              <p:pRg st="4" end="4"/>
                                            </p:txEl>
                                          </p:spTgt>
                                        </p:tgtEl>
                                        <p:attrNameLst>
                                          <p:attrName>style.visibility</p:attrName>
                                        </p:attrNameLst>
                                      </p:cBhvr>
                                      <p:to>
                                        <p:strVal val="visible"/>
                                      </p:to>
                                    </p:set>
                                    <p:anim calcmode="lin" valueType="num">
                                      <p:cBhvr>
                                        <p:cTn id="32" dur="1000" fill="hold"/>
                                        <p:tgtEl>
                                          <p:spTgt spid="60433">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6043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043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60433">
                                            <p:txEl>
                                              <p:pRg st="5" end="5"/>
                                            </p:txEl>
                                          </p:spTgt>
                                        </p:tgtEl>
                                        <p:attrNameLst>
                                          <p:attrName>style.visibility</p:attrName>
                                        </p:attrNameLst>
                                      </p:cBhvr>
                                      <p:to>
                                        <p:strVal val="visible"/>
                                      </p:to>
                                    </p:set>
                                    <p:anim calcmode="lin" valueType="num">
                                      <p:cBhvr>
                                        <p:cTn id="39" dur="1000" fill="hold"/>
                                        <p:tgtEl>
                                          <p:spTgt spid="60433">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6043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043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60433">
                                            <p:txEl>
                                              <p:pRg st="6" end="6"/>
                                            </p:txEl>
                                          </p:spTgt>
                                        </p:tgtEl>
                                        <p:attrNameLst>
                                          <p:attrName>style.visibility</p:attrName>
                                        </p:attrNameLst>
                                      </p:cBhvr>
                                      <p:to>
                                        <p:strVal val="visible"/>
                                      </p:to>
                                    </p:set>
                                    <p:anim calcmode="lin" valueType="num">
                                      <p:cBhvr>
                                        <p:cTn id="46" dur="1000" fill="hold"/>
                                        <p:tgtEl>
                                          <p:spTgt spid="60433">
                                            <p:txEl>
                                              <p:pRg st="6" end="6"/>
                                            </p:txEl>
                                          </p:spTgt>
                                        </p:tgtEl>
                                        <p:attrNameLst>
                                          <p:attrName>ppt_x</p:attrName>
                                        </p:attrNameLst>
                                      </p:cBhvr>
                                      <p:tavLst>
                                        <p:tav tm="0">
                                          <p:val>
                                            <p:strVal val="#ppt_x-.2"/>
                                          </p:val>
                                        </p:tav>
                                        <p:tav tm="100000">
                                          <p:val>
                                            <p:strVal val="#ppt_x"/>
                                          </p:val>
                                        </p:tav>
                                      </p:tavLst>
                                    </p:anim>
                                    <p:anim calcmode="lin" valueType="num">
                                      <p:cBhvr>
                                        <p:cTn id="47" dur="1000" fill="hold"/>
                                        <p:tgtEl>
                                          <p:spTgt spid="6043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0433">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60433">
                                            <p:txEl>
                                              <p:pRg st="7" end="7"/>
                                            </p:txEl>
                                          </p:spTgt>
                                        </p:tgtEl>
                                        <p:attrNameLst>
                                          <p:attrName>style.visibility</p:attrName>
                                        </p:attrNameLst>
                                      </p:cBhvr>
                                      <p:to>
                                        <p:strVal val="visible"/>
                                      </p:to>
                                    </p:set>
                                    <p:anim calcmode="lin" valueType="num">
                                      <p:cBhvr>
                                        <p:cTn id="53" dur="1000" fill="hold"/>
                                        <p:tgtEl>
                                          <p:spTgt spid="60433">
                                            <p:txEl>
                                              <p:pRg st="7" end="7"/>
                                            </p:txEl>
                                          </p:spTgt>
                                        </p:tgtEl>
                                        <p:attrNameLst>
                                          <p:attrName>ppt_x</p:attrName>
                                        </p:attrNameLst>
                                      </p:cBhvr>
                                      <p:tavLst>
                                        <p:tav tm="0">
                                          <p:val>
                                            <p:strVal val="#ppt_x-.2"/>
                                          </p:val>
                                        </p:tav>
                                        <p:tav tm="100000">
                                          <p:val>
                                            <p:strVal val="#ppt_x"/>
                                          </p:val>
                                        </p:tav>
                                      </p:tavLst>
                                    </p:anim>
                                    <p:anim calcmode="lin" valueType="num">
                                      <p:cBhvr>
                                        <p:cTn id="54" dur="1000" fill="hold"/>
                                        <p:tgtEl>
                                          <p:spTgt spid="6043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0433">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60433">
                                            <p:txEl>
                                              <p:pRg st="8" end="8"/>
                                            </p:txEl>
                                          </p:spTgt>
                                        </p:tgtEl>
                                        <p:attrNameLst>
                                          <p:attrName>style.visibility</p:attrName>
                                        </p:attrNameLst>
                                      </p:cBhvr>
                                      <p:to>
                                        <p:strVal val="visible"/>
                                      </p:to>
                                    </p:set>
                                    <p:anim calcmode="lin" valueType="num">
                                      <p:cBhvr>
                                        <p:cTn id="60" dur="1000" fill="hold"/>
                                        <p:tgtEl>
                                          <p:spTgt spid="60433">
                                            <p:txEl>
                                              <p:pRg st="8" end="8"/>
                                            </p:txEl>
                                          </p:spTgt>
                                        </p:tgtEl>
                                        <p:attrNameLst>
                                          <p:attrName>ppt_x</p:attrName>
                                        </p:attrNameLst>
                                      </p:cBhvr>
                                      <p:tavLst>
                                        <p:tav tm="0">
                                          <p:val>
                                            <p:strVal val="#ppt_x-.2"/>
                                          </p:val>
                                        </p:tav>
                                        <p:tav tm="100000">
                                          <p:val>
                                            <p:strVal val="#ppt_x"/>
                                          </p:val>
                                        </p:tav>
                                      </p:tavLst>
                                    </p:anim>
                                    <p:anim calcmode="lin" valueType="num">
                                      <p:cBhvr>
                                        <p:cTn id="61" dur="1000" fill="hold"/>
                                        <p:tgtEl>
                                          <p:spTgt spid="6043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6043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bwMode="auto">
          <a:xfrm>
            <a:off x="685800" y="1219200"/>
            <a:ext cx="7467600" cy="4648200"/>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endParaRPr lang="en-US" sz="2400" dirty="0" smtClean="0">
              <a:latin typeface="Calibri" pitchFamily="34" charset="0"/>
            </a:endParaRPr>
          </a:p>
          <a:p>
            <a:pPr eaLnBrk="1" hangingPunct="1">
              <a:lnSpc>
                <a:spcPct val="90000"/>
              </a:lnSpc>
              <a:buFontTx/>
              <a:buNone/>
            </a:pPr>
            <a:r>
              <a:rPr lang="en-US" sz="2400" b="0" dirty="0" smtClean="0">
                <a:solidFill>
                  <a:schemeClr val="tx1">
                    <a:lumMod val="75000"/>
                    <a:lumOff val="25000"/>
                  </a:schemeClr>
                </a:solidFill>
                <a:latin typeface="Calibri" pitchFamily="34" charset="0"/>
              </a:rPr>
              <a:t>Everything a club executive can do, for any club, plus</a:t>
            </a:r>
            <a:r>
              <a:rPr lang="en-US" sz="2400" b="0" dirty="0" smtClean="0">
                <a:solidFill>
                  <a:schemeClr val="tx1">
                    <a:lumMod val="75000"/>
                    <a:lumOff val="25000"/>
                  </a:schemeClr>
                </a:solidFill>
                <a:latin typeface="Calibri" pitchFamily="34" charset="0"/>
              </a:rPr>
              <a:t>:</a:t>
            </a:r>
            <a:br>
              <a:rPr lang="en-US" sz="2400" b="0" dirty="0" smtClean="0">
                <a:solidFill>
                  <a:schemeClr val="tx1">
                    <a:lumMod val="75000"/>
                    <a:lumOff val="25000"/>
                  </a:schemeClr>
                </a:solidFill>
                <a:latin typeface="Calibri" pitchFamily="34" charset="0"/>
              </a:rPr>
            </a:br>
            <a:endParaRPr lang="en-US" sz="2400" b="0" dirty="0" smtClean="0">
              <a:solidFill>
                <a:schemeClr val="tx1">
                  <a:lumMod val="75000"/>
                  <a:lumOff val="25000"/>
                </a:schemeClr>
              </a:solidFill>
              <a:latin typeface="Calibri" pitchFamily="34" charset="0"/>
            </a:endParaRPr>
          </a:p>
          <a:p>
            <a:pPr eaLnBrk="1" hangingPunct="1">
              <a:lnSpc>
                <a:spcPct val="90000"/>
              </a:lnSpc>
            </a:pPr>
            <a:r>
              <a:rPr lang="en-US" sz="2400" b="0" dirty="0" smtClean="0">
                <a:solidFill>
                  <a:schemeClr val="tx1">
                    <a:lumMod val="75000"/>
                    <a:lumOff val="25000"/>
                  </a:schemeClr>
                </a:solidFill>
                <a:latin typeface="Calibri" pitchFamily="34" charset="0"/>
              </a:rPr>
              <a:t>Generate monthly district attendance reports</a:t>
            </a:r>
          </a:p>
          <a:p>
            <a:pPr eaLnBrk="1" hangingPunct="1">
              <a:lnSpc>
                <a:spcPct val="90000"/>
              </a:lnSpc>
            </a:pPr>
            <a:r>
              <a:rPr lang="en-US" sz="2400" b="0" dirty="0" smtClean="0">
                <a:solidFill>
                  <a:schemeClr val="tx1">
                    <a:lumMod val="75000"/>
                    <a:lumOff val="25000"/>
                  </a:schemeClr>
                </a:solidFill>
                <a:latin typeface="Calibri" pitchFamily="34" charset="0"/>
              </a:rPr>
              <a:t>Remind clubs that have not submitted attendance</a:t>
            </a:r>
          </a:p>
          <a:p>
            <a:pPr eaLnBrk="1" hangingPunct="1">
              <a:lnSpc>
                <a:spcPct val="90000"/>
              </a:lnSpc>
            </a:pPr>
            <a:r>
              <a:rPr lang="en-US" sz="2400" b="0" dirty="0" smtClean="0">
                <a:solidFill>
                  <a:schemeClr val="tx1">
                    <a:lumMod val="75000"/>
                    <a:lumOff val="25000"/>
                  </a:schemeClr>
                </a:solidFill>
                <a:latin typeface="Calibri" pitchFamily="34" charset="0"/>
              </a:rPr>
              <a:t>Register any member for district events, plus view registered attendees and email</a:t>
            </a:r>
          </a:p>
          <a:p>
            <a:pPr eaLnBrk="1" hangingPunct="1">
              <a:lnSpc>
                <a:spcPct val="90000"/>
              </a:lnSpc>
            </a:pPr>
            <a:r>
              <a:rPr lang="en-US" sz="2400" b="0" dirty="0" smtClean="0">
                <a:solidFill>
                  <a:schemeClr val="tx1">
                    <a:lumMod val="75000"/>
                    <a:lumOff val="25000"/>
                  </a:schemeClr>
                </a:solidFill>
                <a:latin typeface="Calibri" pitchFamily="34" charset="0"/>
              </a:rPr>
              <a:t>Broadcast emails to all Presidents, all Secretaries, all Officers, etc.</a:t>
            </a:r>
          </a:p>
          <a:p>
            <a:pPr eaLnBrk="1" hangingPunct="1">
              <a:lnSpc>
                <a:spcPct val="90000"/>
              </a:lnSpc>
            </a:pPr>
            <a:r>
              <a:rPr lang="en-US" sz="2400" b="0" dirty="0" smtClean="0">
                <a:solidFill>
                  <a:schemeClr val="tx1">
                    <a:lumMod val="75000"/>
                    <a:lumOff val="25000"/>
                  </a:schemeClr>
                </a:solidFill>
                <a:latin typeface="Calibri" pitchFamily="34" charset="0"/>
              </a:rPr>
              <a:t>Send out a bulletin to all </a:t>
            </a:r>
            <a:r>
              <a:rPr lang="en-US" sz="2400" b="0" dirty="0" smtClean="0">
                <a:solidFill>
                  <a:schemeClr val="tx1">
                    <a:lumMod val="75000"/>
                    <a:lumOff val="25000"/>
                  </a:schemeClr>
                </a:solidFill>
                <a:latin typeface="Calibri" pitchFamily="34" charset="0"/>
              </a:rPr>
              <a:t>members</a:t>
            </a:r>
          </a:p>
          <a:p>
            <a:pPr eaLnBrk="1" hangingPunct="1">
              <a:lnSpc>
                <a:spcPct val="90000"/>
              </a:lnSpc>
            </a:pPr>
            <a:r>
              <a:rPr lang="en-US" sz="2400" b="0" dirty="0" smtClean="0">
                <a:solidFill>
                  <a:schemeClr val="tx1">
                    <a:lumMod val="75000"/>
                    <a:lumOff val="25000"/>
                  </a:schemeClr>
                </a:solidFill>
                <a:latin typeface="Calibri" pitchFamily="34" charset="0"/>
              </a:rPr>
              <a:t>and much more.</a:t>
            </a:r>
            <a:endParaRPr lang="en-US" sz="2800" dirty="0" smtClean="0">
              <a:solidFill>
                <a:schemeClr val="tx1">
                  <a:lumMod val="75000"/>
                  <a:lumOff val="25000"/>
                </a:schemeClr>
              </a:solidFill>
              <a:latin typeface="Franklin Gothic Book" pitchFamily="34" charset="0"/>
            </a:endParaRPr>
          </a:p>
          <a:p>
            <a:pPr eaLnBrk="1" hangingPunct="1">
              <a:lnSpc>
                <a:spcPct val="90000"/>
              </a:lnSpc>
              <a:buFontTx/>
              <a:buNone/>
            </a:pPr>
            <a:endParaRPr lang="en-US" sz="2800" dirty="0" smtClean="0">
              <a:solidFill>
                <a:schemeClr val="tx1">
                  <a:lumMod val="75000"/>
                  <a:lumOff val="25000"/>
                </a:schemeClr>
              </a:solidFill>
            </a:endParaRPr>
          </a:p>
        </p:txBody>
      </p:sp>
      <p:sp>
        <p:nvSpPr>
          <p:cNvPr id="16387" name="Rectangle 4"/>
          <p:cNvSpPr>
            <a:spLocks noChangeArrowheads="1"/>
          </p:cNvSpPr>
          <p:nvPr/>
        </p:nvSpPr>
        <p:spPr bwMode="auto">
          <a:xfrm>
            <a:off x="381000" y="228600"/>
            <a:ext cx="8763000" cy="612775"/>
          </a:xfrm>
          <a:prstGeom prst="rect">
            <a:avLst/>
          </a:prstGeom>
          <a:solidFill>
            <a:srgbClr val="FFFFFF">
              <a:alpha val="0"/>
            </a:srgbClr>
          </a:solidFill>
          <a:ln w="9525">
            <a:noFill/>
            <a:miter lim="800000"/>
            <a:headEnd/>
            <a:tailEnd/>
          </a:ln>
        </p:spPr>
        <p:txBody>
          <a:bodyPr/>
          <a:lstStyle/>
          <a:p>
            <a:r>
              <a:rPr lang="en-US" sz="4400" dirty="0">
                <a:solidFill>
                  <a:srgbClr val="00B0F0"/>
                </a:solidFill>
                <a:latin typeface="Calibri" pitchFamily="34" charset="0"/>
              </a:rPr>
              <a:t>What can District Executives </a:t>
            </a:r>
            <a:r>
              <a:rPr lang="en-US" sz="4400" dirty="0" smtClean="0">
                <a:solidFill>
                  <a:srgbClr val="00B0F0"/>
                </a:solidFill>
                <a:latin typeface="Calibri" pitchFamily="34" charset="0"/>
              </a:rPr>
              <a:t>Do</a:t>
            </a:r>
            <a:r>
              <a:rPr lang="en-US" sz="4400" dirty="0">
                <a:solidFill>
                  <a:srgbClr val="00B0F0"/>
                </a:solidFill>
                <a:latin typeface="Calibri" pitchFamily="34" charset="0"/>
              </a:rPr>
              <a:t>?</a:t>
            </a:r>
            <a:endParaRPr lang="en-CA" sz="5400" dirty="0">
              <a:solidFill>
                <a:srgbClr val="00B0F0"/>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anim calcmode="lin" valueType="num">
                                      <p:cBhvr>
                                        <p:cTn id="11" dur="1000" fill="hold"/>
                                        <p:tgtEl>
                                          <p:spTgt spid="65539">
                                            <p:txEl>
                                              <p:pRg st="1" end="1"/>
                                            </p:txEl>
                                          </p:spTgt>
                                        </p:tgtEl>
                                        <p:attrNameLst>
                                          <p:attrName>ppt_x</p:attrName>
                                        </p:attrNameLst>
                                      </p:cBhvr>
                                      <p:tavLst>
                                        <p:tav tm="0">
                                          <p:val>
                                            <p:strVal val="#ppt_x-.2"/>
                                          </p:val>
                                        </p:tav>
                                        <p:tav tm="100000">
                                          <p:val>
                                            <p:strVal val="#ppt_x"/>
                                          </p:val>
                                        </p:tav>
                                      </p:tavLst>
                                    </p:anim>
                                    <p:anim calcmode="lin" valueType="num">
                                      <p:cBhvr>
                                        <p:cTn id="12" dur="1000" fill="hold"/>
                                        <p:tgtEl>
                                          <p:spTgt spid="655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553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5539">
                                            <p:txEl>
                                              <p:pRg st="2" end="2"/>
                                            </p:txEl>
                                          </p:spTgt>
                                        </p:tgtEl>
                                        <p:attrNameLst>
                                          <p:attrName>style.visibility</p:attrName>
                                        </p:attrNameLst>
                                      </p:cBhvr>
                                      <p:to>
                                        <p:strVal val="visible"/>
                                      </p:to>
                                    </p:set>
                                    <p:anim calcmode="lin" valueType="num">
                                      <p:cBhvr>
                                        <p:cTn id="18" dur="1000" fill="hold"/>
                                        <p:tgtEl>
                                          <p:spTgt spid="65539">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655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55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p:cTn id="25" dur="1000" fill="hold"/>
                                        <p:tgtEl>
                                          <p:spTgt spid="65539">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6553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55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 calcmode="lin" valueType="num">
                                      <p:cBhvr>
                                        <p:cTn id="32" dur="1000" fill="hold"/>
                                        <p:tgtEl>
                                          <p:spTgt spid="65539">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655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553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65539">
                                            <p:txEl>
                                              <p:pRg st="5" end="5"/>
                                            </p:txEl>
                                          </p:spTgt>
                                        </p:tgtEl>
                                        <p:attrNameLst>
                                          <p:attrName>style.visibility</p:attrName>
                                        </p:attrNameLst>
                                      </p:cBhvr>
                                      <p:to>
                                        <p:strVal val="visible"/>
                                      </p:to>
                                    </p:set>
                                    <p:anim calcmode="lin" valueType="num">
                                      <p:cBhvr>
                                        <p:cTn id="39" dur="1000" fill="hold"/>
                                        <p:tgtEl>
                                          <p:spTgt spid="65539">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6553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553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65539">
                                            <p:txEl>
                                              <p:pRg st="6" end="6"/>
                                            </p:txEl>
                                          </p:spTgt>
                                        </p:tgtEl>
                                        <p:attrNameLst>
                                          <p:attrName>style.visibility</p:attrName>
                                        </p:attrNameLst>
                                      </p:cBhvr>
                                      <p:to>
                                        <p:strVal val="visible"/>
                                      </p:to>
                                    </p:set>
                                    <p:anim calcmode="lin" valueType="num">
                                      <p:cBhvr>
                                        <p:cTn id="46" dur="1000" fill="hold"/>
                                        <p:tgtEl>
                                          <p:spTgt spid="65539">
                                            <p:txEl>
                                              <p:pRg st="6" end="6"/>
                                            </p:txEl>
                                          </p:spTgt>
                                        </p:tgtEl>
                                        <p:attrNameLst>
                                          <p:attrName>ppt_x</p:attrName>
                                        </p:attrNameLst>
                                      </p:cBhvr>
                                      <p:tavLst>
                                        <p:tav tm="0">
                                          <p:val>
                                            <p:strVal val="#ppt_x-.2"/>
                                          </p:val>
                                        </p:tav>
                                        <p:tav tm="100000">
                                          <p:val>
                                            <p:strVal val="#ppt_x"/>
                                          </p:val>
                                        </p:tav>
                                      </p:tavLst>
                                    </p:anim>
                                    <p:anim calcmode="lin" valueType="num">
                                      <p:cBhvr>
                                        <p:cTn id="47" dur="1000" fill="hold"/>
                                        <p:tgtEl>
                                          <p:spTgt spid="6553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553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65539">
                                            <p:txEl>
                                              <p:pRg st="7" end="7"/>
                                            </p:txEl>
                                          </p:spTgt>
                                        </p:tgtEl>
                                        <p:attrNameLst>
                                          <p:attrName>style.visibility</p:attrName>
                                        </p:attrNameLst>
                                      </p:cBhvr>
                                      <p:to>
                                        <p:strVal val="visible"/>
                                      </p:to>
                                    </p:set>
                                    <p:anim calcmode="lin" valueType="num">
                                      <p:cBhvr>
                                        <p:cTn id="53" dur="1000" fill="hold"/>
                                        <p:tgtEl>
                                          <p:spTgt spid="65539">
                                            <p:txEl>
                                              <p:pRg st="7" end="7"/>
                                            </p:txEl>
                                          </p:spTgt>
                                        </p:tgtEl>
                                        <p:attrNameLst>
                                          <p:attrName>ppt_x</p:attrName>
                                        </p:attrNameLst>
                                      </p:cBhvr>
                                      <p:tavLst>
                                        <p:tav tm="0">
                                          <p:val>
                                            <p:strVal val="#ppt_x-.2"/>
                                          </p:val>
                                        </p:tav>
                                        <p:tav tm="100000">
                                          <p:val>
                                            <p:strVal val="#ppt_x"/>
                                          </p:val>
                                        </p:tav>
                                      </p:tavLst>
                                    </p:anim>
                                    <p:anim calcmode="lin" valueType="num">
                                      <p:cBhvr>
                                        <p:cTn id="54" dur="1000" fill="hold"/>
                                        <p:tgtEl>
                                          <p:spTgt spid="6553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55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algn="l"/>
            <a:r>
              <a:rPr lang="en-CA" dirty="0" smtClean="0"/>
              <a:t>Custom Reports &amp; Directories</a:t>
            </a:r>
            <a:endParaRPr lang="en-CA" dirty="0"/>
          </a:p>
        </p:txBody>
      </p:sp>
      <p:sp>
        <p:nvSpPr>
          <p:cNvPr id="3" name="Content Placeholder 2"/>
          <p:cNvSpPr>
            <a:spLocks noGrp="1"/>
          </p:cNvSpPr>
          <p:nvPr>
            <p:ph idx="1"/>
          </p:nvPr>
        </p:nvSpPr>
        <p:spPr/>
        <p:txBody>
          <a:bodyPr/>
          <a:lstStyle/>
          <a:p>
            <a:r>
              <a:rPr lang="en-CA" sz="2800" b="0" dirty="0" smtClean="0">
                <a:solidFill>
                  <a:schemeClr val="tx1">
                    <a:lumMod val="75000"/>
                    <a:lumOff val="25000"/>
                  </a:schemeClr>
                </a:solidFill>
              </a:rPr>
              <a:t>Reports available in ClubRunner can be exported in either PDF or Excel format.</a:t>
            </a:r>
          </a:p>
          <a:p>
            <a:r>
              <a:rPr lang="en-CA" sz="2800" b="0" dirty="0" smtClean="0">
                <a:solidFill>
                  <a:schemeClr val="tx1">
                    <a:lumMod val="75000"/>
                    <a:lumOff val="25000"/>
                  </a:schemeClr>
                </a:solidFill>
              </a:rPr>
              <a:t>Complete with charts </a:t>
            </a:r>
            <a:r>
              <a:rPr lang="en-CA" sz="2800" b="0" dirty="0">
                <a:solidFill>
                  <a:schemeClr val="tx1">
                    <a:lumMod val="75000"/>
                    <a:lumOff val="25000"/>
                  </a:schemeClr>
                </a:solidFill>
              </a:rPr>
              <a:t>and graphs, ClubRunner allows you to create numerous reports to help you keep track of the most important information</a:t>
            </a:r>
            <a:r>
              <a:rPr lang="en-CA" sz="2800" b="0" dirty="0" smtClean="0">
                <a:solidFill>
                  <a:schemeClr val="tx1">
                    <a:lumMod val="75000"/>
                    <a:lumOff val="25000"/>
                  </a:schemeClr>
                </a:solidFill>
              </a:rPr>
              <a:t>.</a:t>
            </a:r>
          </a:p>
          <a:p>
            <a:r>
              <a:rPr lang="en-CA" sz="2800" b="0" dirty="0" smtClean="0">
                <a:solidFill>
                  <a:schemeClr val="tx1">
                    <a:lumMod val="75000"/>
                    <a:lumOff val="25000"/>
                  </a:schemeClr>
                </a:solidFill>
              </a:rPr>
              <a:t>Choose from the various built-in reports or build our own by choosing the format, layout and data fields.</a:t>
            </a:r>
            <a:endParaRPr lang="en-CA" sz="2800" b="0" dirty="0">
              <a:solidFill>
                <a:schemeClr val="tx1">
                  <a:lumMod val="75000"/>
                  <a:lumOff val="25000"/>
                </a:schemeClr>
              </a:solidFill>
            </a:endParaRPr>
          </a:p>
          <a:p>
            <a:endParaRPr lang="en-CA" b="0" dirty="0"/>
          </a:p>
        </p:txBody>
      </p:sp>
    </p:spTree>
    <p:extLst>
      <p:ext uri="{BB962C8B-B14F-4D97-AF65-F5344CB8AC3E}">
        <p14:creationId xmlns:p14="http://schemas.microsoft.com/office/powerpoint/2010/main" val="416549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 Box 5"/>
          <p:cNvSpPr txBox="1">
            <a:spLocks noChangeArrowheads="1"/>
          </p:cNvSpPr>
          <p:nvPr/>
        </p:nvSpPr>
        <p:spPr bwMode="auto">
          <a:xfrm>
            <a:off x="222250" y="1481894"/>
            <a:ext cx="2520950" cy="4447371"/>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75000"/>
                    <a:lumOff val="25000"/>
                  </a:schemeClr>
                </a:solidFill>
                <a:latin typeface="Calibri" pitchFamily="34" charset="0"/>
                <a:cs typeface="Times New Roman" pitchFamily="18" charset="0"/>
              </a:rPr>
              <a:t>All members can download a Word or PDF version of the District Directory, which is generated from all the data on the </a:t>
            </a:r>
            <a:r>
              <a:rPr lang="en-US" dirty="0" smtClean="0">
                <a:solidFill>
                  <a:schemeClr val="tx1">
                    <a:lumMod val="75000"/>
                    <a:lumOff val="25000"/>
                  </a:schemeClr>
                </a:solidFill>
                <a:latin typeface="Calibri" pitchFamily="34" charset="0"/>
                <a:cs typeface="Times New Roman" pitchFamily="18" charset="0"/>
              </a:rPr>
              <a:t>website</a:t>
            </a:r>
          </a:p>
          <a:p>
            <a:pPr eaLnBrk="0" hangingPunct="0">
              <a:spcBef>
                <a:spcPct val="50000"/>
              </a:spcBef>
            </a:pPr>
            <a:r>
              <a:rPr lang="en-US" dirty="0" smtClean="0">
                <a:solidFill>
                  <a:schemeClr val="tx1">
                    <a:lumMod val="75000"/>
                    <a:lumOff val="25000"/>
                  </a:schemeClr>
                </a:solidFill>
                <a:latin typeface="Calibri" pitchFamily="34" charset="0"/>
                <a:cs typeface="Times New Roman" pitchFamily="18" charset="0"/>
              </a:rPr>
              <a:t>Choose from a variety of district directories, including:</a:t>
            </a:r>
          </a:p>
          <a:p>
            <a:pPr lvl="1" eaLnBrk="0" hangingPunct="0">
              <a:spcBef>
                <a:spcPct val="50000"/>
              </a:spcBef>
              <a:buFontTx/>
              <a:buChar char="-"/>
            </a:pPr>
            <a:r>
              <a:rPr lang="en-US" sz="1600" dirty="0" smtClean="0">
                <a:solidFill>
                  <a:schemeClr val="tx1">
                    <a:lumMod val="75000"/>
                    <a:lumOff val="25000"/>
                  </a:schemeClr>
                </a:solidFill>
                <a:latin typeface="Calibri" pitchFamily="34" charset="0"/>
                <a:cs typeface="Times New Roman" pitchFamily="18" charset="0"/>
              </a:rPr>
              <a:t> Fill District Directory</a:t>
            </a:r>
          </a:p>
          <a:p>
            <a:pPr lvl="1" eaLnBrk="0" hangingPunct="0">
              <a:spcBef>
                <a:spcPct val="50000"/>
              </a:spcBef>
              <a:buFontTx/>
              <a:buChar char="-"/>
            </a:pPr>
            <a:r>
              <a:rPr lang="en-US" sz="1600" dirty="0" smtClean="0">
                <a:solidFill>
                  <a:schemeClr val="tx1">
                    <a:lumMod val="75000"/>
                    <a:lumOff val="25000"/>
                  </a:schemeClr>
                </a:solidFill>
                <a:latin typeface="Calibri" pitchFamily="34" charset="0"/>
                <a:cs typeface="Times New Roman" pitchFamily="18" charset="0"/>
              </a:rPr>
              <a:t> District Staff</a:t>
            </a:r>
            <a:r>
              <a:rPr lang="en-US" sz="1600" dirty="0">
                <a:solidFill>
                  <a:schemeClr val="tx1">
                    <a:lumMod val="75000"/>
                    <a:lumOff val="25000"/>
                  </a:schemeClr>
                </a:solidFill>
                <a:latin typeface="Calibri" pitchFamily="34" charset="0"/>
                <a:cs typeface="Times New Roman" pitchFamily="18" charset="0"/>
              </a:rPr>
              <a:t> </a:t>
            </a:r>
            <a:r>
              <a:rPr lang="en-US" sz="1600" dirty="0" smtClean="0">
                <a:solidFill>
                  <a:schemeClr val="tx1">
                    <a:lumMod val="75000"/>
                    <a:lumOff val="25000"/>
                  </a:schemeClr>
                </a:solidFill>
                <a:latin typeface="Calibri" pitchFamily="34" charset="0"/>
                <a:cs typeface="Times New Roman" pitchFamily="18" charset="0"/>
              </a:rPr>
              <a:t>&amp; Clubs</a:t>
            </a:r>
          </a:p>
          <a:p>
            <a:pPr lvl="1" eaLnBrk="0" hangingPunct="0">
              <a:spcBef>
                <a:spcPct val="50000"/>
              </a:spcBef>
              <a:buFontTx/>
              <a:buChar char="-"/>
            </a:pPr>
            <a:r>
              <a:rPr lang="en-US" sz="1600" dirty="0" smtClean="0">
                <a:solidFill>
                  <a:schemeClr val="tx1">
                    <a:lumMod val="75000"/>
                    <a:lumOff val="25000"/>
                  </a:schemeClr>
                </a:solidFill>
                <a:latin typeface="Calibri" pitchFamily="34" charset="0"/>
                <a:cs typeface="Times New Roman" pitchFamily="18" charset="0"/>
              </a:rPr>
              <a:t> Next Year’s Club </a:t>
            </a:r>
            <a:r>
              <a:rPr lang="en-US" sz="1600" dirty="0" smtClean="0">
                <a:solidFill>
                  <a:schemeClr val="tx1">
                    <a:lumMod val="75000"/>
                    <a:lumOff val="25000"/>
                  </a:schemeClr>
                </a:solidFill>
                <a:latin typeface="Calibri" pitchFamily="34" charset="0"/>
                <a:cs typeface="Times New Roman" pitchFamily="18" charset="0"/>
              </a:rPr>
              <a:t>Executives</a:t>
            </a:r>
          </a:p>
          <a:p>
            <a:pPr lvl="1" eaLnBrk="0" hangingPunct="0">
              <a:spcBef>
                <a:spcPct val="50000"/>
              </a:spcBef>
              <a:buFontTx/>
              <a:buChar char="-"/>
            </a:pPr>
            <a:r>
              <a:rPr lang="en-US" sz="1600" dirty="0">
                <a:solidFill>
                  <a:schemeClr val="tx1">
                    <a:lumMod val="75000"/>
                    <a:lumOff val="25000"/>
                  </a:schemeClr>
                </a:solidFill>
                <a:latin typeface="Calibri" pitchFamily="34" charset="0"/>
                <a:cs typeface="Times New Roman" pitchFamily="18" charset="0"/>
              </a:rPr>
              <a:t> </a:t>
            </a:r>
            <a:r>
              <a:rPr lang="en-US" sz="1600" dirty="0" smtClean="0">
                <a:solidFill>
                  <a:schemeClr val="tx1">
                    <a:lumMod val="75000"/>
                    <a:lumOff val="25000"/>
                  </a:schemeClr>
                </a:solidFill>
                <a:latin typeface="Calibri" pitchFamily="34" charset="0"/>
                <a:cs typeface="Times New Roman" pitchFamily="18" charset="0"/>
              </a:rPr>
              <a:t>and more.</a:t>
            </a:r>
            <a:endParaRPr lang="en-US" sz="1600" dirty="0" smtClean="0">
              <a:solidFill>
                <a:schemeClr val="tx1">
                  <a:lumMod val="75000"/>
                  <a:lumOff val="25000"/>
                </a:schemeClr>
              </a:solidFill>
              <a:latin typeface="Calibri" pitchFamily="34" charset="0"/>
              <a:cs typeface="Times New Roman" pitchFamily="18" charset="0"/>
            </a:endParaRPr>
          </a:p>
        </p:txBody>
      </p:sp>
      <p:sp>
        <p:nvSpPr>
          <p:cNvPr id="17411" name="Rectangle 6"/>
          <p:cNvSpPr>
            <a:spLocks noChangeArrowheads="1"/>
          </p:cNvSpPr>
          <p:nvPr/>
        </p:nvSpPr>
        <p:spPr bwMode="auto">
          <a:xfrm>
            <a:off x="381000" y="304800"/>
            <a:ext cx="8763000" cy="612775"/>
          </a:xfrm>
          <a:prstGeom prst="rect">
            <a:avLst/>
          </a:prstGeom>
          <a:solidFill>
            <a:srgbClr val="FFFFFF">
              <a:alpha val="0"/>
            </a:srgbClr>
          </a:solidFill>
          <a:ln w="9525">
            <a:noFill/>
            <a:miter lim="800000"/>
            <a:headEnd/>
            <a:tailEnd/>
          </a:ln>
        </p:spPr>
        <p:txBody>
          <a:bodyPr/>
          <a:lstStyle/>
          <a:p>
            <a:r>
              <a:rPr lang="en-US" sz="4400" dirty="0" smtClean="0">
                <a:solidFill>
                  <a:srgbClr val="00B0F0"/>
                </a:solidFill>
                <a:latin typeface="Calibri" pitchFamily="34" charset="0"/>
              </a:rPr>
              <a:t>District Directories &amp; Reports</a:t>
            </a:r>
            <a:endParaRPr lang="en-CA" sz="5400" dirty="0">
              <a:solidFill>
                <a:srgbClr val="00B0F0"/>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9069" y="1600200"/>
            <a:ext cx="6037263" cy="4036678"/>
          </a:xfrm>
          <a:prstGeom prst="roundRect">
            <a:avLst>
              <a:gd name="adj" fmla="val 8594"/>
            </a:avLst>
          </a:prstGeom>
          <a:solidFill>
            <a:srgbClr val="FFFFFF">
              <a:shade val="85000"/>
            </a:srgbClr>
          </a:solid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75781">
                                            <p:txEl>
                                              <p:pRg st="0" end="0"/>
                                            </p:txEl>
                                          </p:spTgt>
                                        </p:tgtEl>
                                        <p:attrNameLst>
                                          <p:attrName>style.visibility</p:attrName>
                                        </p:attrNameLst>
                                      </p:cBhvr>
                                      <p:to>
                                        <p:strVal val="visible"/>
                                      </p:to>
                                    </p:set>
                                    <p:anim calcmode="lin" valueType="num">
                                      <p:cBhvr>
                                        <p:cTn id="11" dur="1000" fill="hold"/>
                                        <p:tgtEl>
                                          <p:spTgt spid="75781">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7578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7578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75781">
                                            <p:txEl>
                                              <p:pRg st="1" end="1"/>
                                            </p:txEl>
                                          </p:spTgt>
                                        </p:tgtEl>
                                        <p:attrNameLst>
                                          <p:attrName>style.visibility</p:attrName>
                                        </p:attrNameLst>
                                      </p:cBhvr>
                                      <p:to>
                                        <p:strVal val="visible"/>
                                      </p:to>
                                    </p:set>
                                    <p:anim calcmode="lin" valueType="num">
                                      <p:cBhvr>
                                        <p:cTn id="18" dur="1000" fill="hold"/>
                                        <p:tgtEl>
                                          <p:spTgt spid="75781">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7578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578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75781">
                                            <p:txEl>
                                              <p:pRg st="2" end="2"/>
                                            </p:txEl>
                                          </p:spTgt>
                                        </p:tgtEl>
                                        <p:attrNameLst>
                                          <p:attrName>style.visibility</p:attrName>
                                        </p:attrNameLst>
                                      </p:cBhvr>
                                      <p:to>
                                        <p:strVal val="visible"/>
                                      </p:to>
                                    </p:set>
                                    <p:anim calcmode="lin" valueType="num">
                                      <p:cBhvr>
                                        <p:cTn id="25" dur="1000" fill="hold"/>
                                        <p:tgtEl>
                                          <p:spTgt spid="75781">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7578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5781">
                                            <p:txEl>
                                              <p:pRg st="2" end="2"/>
                                            </p:txEl>
                                          </p:spTgt>
                                        </p:tgtEl>
                                      </p:cBhvr>
                                    </p:animEffect>
                                  </p:childTnLst>
                                </p:cTn>
                              </p:par>
                              <p:par>
                                <p:cTn id="28" presetID="29" presetClass="entr" presetSubtype="0" fill="hold" nodeType="withEffect">
                                  <p:stCondLst>
                                    <p:cond delay="0"/>
                                  </p:stCondLst>
                                  <p:childTnLst>
                                    <p:set>
                                      <p:cBhvr>
                                        <p:cTn id="29" dur="1" fill="hold">
                                          <p:stCondLst>
                                            <p:cond delay="0"/>
                                          </p:stCondLst>
                                        </p:cTn>
                                        <p:tgtEl>
                                          <p:spTgt spid="75781">
                                            <p:txEl>
                                              <p:pRg st="3" end="3"/>
                                            </p:txEl>
                                          </p:spTgt>
                                        </p:tgtEl>
                                        <p:attrNameLst>
                                          <p:attrName>style.visibility</p:attrName>
                                        </p:attrNameLst>
                                      </p:cBhvr>
                                      <p:to>
                                        <p:strVal val="visible"/>
                                      </p:to>
                                    </p:set>
                                    <p:anim calcmode="lin" valueType="num">
                                      <p:cBhvr>
                                        <p:cTn id="30" dur="1000" fill="hold"/>
                                        <p:tgtEl>
                                          <p:spTgt spid="75781">
                                            <p:txEl>
                                              <p:pRg st="3" end="3"/>
                                            </p:txEl>
                                          </p:spTgt>
                                        </p:tgtEl>
                                        <p:attrNameLst>
                                          <p:attrName>ppt_x</p:attrName>
                                        </p:attrNameLst>
                                      </p:cBhvr>
                                      <p:tavLst>
                                        <p:tav tm="0">
                                          <p:val>
                                            <p:strVal val="#ppt_x-.2"/>
                                          </p:val>
                                        </p:tav>
                                        <p:tav tm="100000">
                                          <p:val>
                                            <p:strVal val="#ppt_x"/>
                                          </p:val>
                                        </p:tav>
                                      </p:tavLst>
                                    </p:anim>
                                    <p:anim calcmode="lin" valueType="num">
                                      <p:cBhvr>
                                        <p:cTn id="31" dur="1000" fill="hold"/>
                                        <p:tgtEl>
                                          <p:spTgt spid="7578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5781">
                                            <p:txEl>
                                              <p:pRg st="3" end="3"/>
                                            </p:txEl>
                                          </p:spTgt>
                                        </p:tgtEl>
                                      </p:cBhvr>
                                    </p:animEffect>
                                  </p:childTnLst>
                                </p:cTn>
                              </p:par>
                              <p:par>
                                <p:cTn id="33" presetID="29" presetClass="entr" presetSubtype="0" fill="hold" nodeType="withEffect">
                                  <p:stCondLst>
                                    <p:cond delay="0"/>
                                  </p:stCondLst>
                                  <p:childTnLst>
                                    <p:set>
                                      <p:cBhvr>
                                        <p:cTn id="34" dur="1" fill="hold">
                                          <p:stCondLst>
                                            <p:cond delay="0"/>
                                          </p:stCondLst>
                                        </p:cTn>
                                        <p:tgtEl>
                                          <p:spTgt spid="75781">
                                            <p:txEl>
                                              <p:pRg st="4" end="4"/>
                                            </p:txEl>
                                          </p:spTgt>
                                        </p:tgtEl>
                                        <p:attrNameLst>
                                          <p:attrName>style.visibility</p:attrName>
                                        </p:attrNameLst>
                                      </p:cBhvr>
                                      <p:to>
                                        <p:strVal val="visible"/>
                                      </p:to>
                                    </p:set>
                                    <p:anim calcmode="lin" valueType="num">
                                      <p:cBhvr>
                                        <p:cTn id="35" dur="1000" fill="hold"/>
                                        <p:tgtEl>
                                          <p:spTgt spid="75781">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7578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5781">
                                            <p:txEl>
                                              <p:pRg st="4" end="4"/>
                                            </p:txEl>
                                          </p:spTgt>
                                        </p:tgtEl>
                                      </p:cBhvr>
                                    </p:animEffect>
                                  </p:childTnLst>
                                </p:cTn>
                              </p:par>
                              <p:par>
                                <p:cTn id="38" presetID="29" presetClass="entr" presetSubtype="0" fill="hold" nodeType="withEffect">
                                  <p:stCondLst>
                                    <p:cond delay="0"/>
                                  </p:stCondLst>
                                  <p:childTnLst>
                                    <p:set>
                                      <p:cBhvr>
                                        <p:cTn id="39" dur="1" fill="hold">
                                          <p:stCondLst>
                                            <p:cond delay="0"/>
                                          </p:stCondLst>
                                        </p:cTn>
                                        <p:tgtEl>
                                          <p:spTgt spid="75781">
                                            <p:txEl>
                                              <p:pRg st="5" end="5"/>
                                            </p:txEl>
                                          </p:spTgt>
                                        </p:tgtEl>
                                        <p:attrNameLst>
                                          <p:attrName>style.visibility</p:attrName>
                                        </p:attrNameLst>
                                      </p:cBhvr>
                                      <p:to>
                                        <p:strVal val="visible"/>
                                      </p:to>
                                    </p:set>
                                    <p:anim calcmode="lin" valueType="num">
                                      <p:cBhvr>
                                        <p:cTn id="40" dur="1000" fill="hold"/>
                                        <p:tgtEl>
                                          <p:spTgt spid="75781">
                                            <p:txEl>
                                              <p:pRg st="5" end="5"/>
                                            </p:txEl>
                                          </p:spTgt>
                                        </p:tgtEl>
                                        <p:attrNameLst>
                                          <p:attrName>ppt_x</p:attrName>
                                        </p:attrNameLst>
                                      </p:cBhvr>
                                      <p:tavLst>
                                        <p:tav tm="0">
                                          <p:val>
                                            <p:strVal val="#ppt_x-.2"/>
                                          </p:val>
                                        </p:tav>
                                        <p:tav tm="100000">
                                          <p:val>
                                            <p:strVal val="#ppt_x"/>
                                          </p:val>
                                        </p:tav>
                                      </p:tavLst>
                                    </p:anim>
                                    <p:anim calcmode="lin" valueType="num">
                                      <p:cBhvr>
                                        <p:cTn id="41" dur="1000" fill="hold"/>
                                        <p:tgtEl>
                                          <p:spTgt spid="75781">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7578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ext Box 5"/>
          <p:cNvSpPr txBox="1">
            <a:spLocks noChangeArrowheads="1"/>
          </p:cNvSpPr>
          <p:nvPr/>
        </p:nvSpPr>
        <p:spPr bwMode="auto">
          <a:xfrm>
            <a:off x="381000" y="914400"/>
            <a:ext cx="5638800" cy="938719"/>
          </a:xfrm>
          <a:prstGeom prst="rect">
            <a:avLst/>
          </a:prstGeom>
          <a:noFill/>
          <a:ln w="9525">
            <a:noFill/>
            <a:miter lim="800000"/>
            <a:headEnd/>
            <a:tailEnd/>
          </a:ln>
        </p:spPr>
        <p:txBody>
          <a:bodyPr wrap="square">
            <a:spAutoFit/>
          </a:bodyPr>
          <a:lstStyle/>
          <a:p>
            <a:pPr>
              <a:spcBef>
                <a:spcPct val="50000"/>
              </a:spcBef>
            </a:pPr>
            <a:r>
              <a:rPr lang="en-US" sz="2800" b="1" dirty="0">
                <a:solidFill>
                  <a:schemeClr val="bg1">
                    <a:lumMod val="50000"/>
                  </a:schemeClr>
                </a:solidFill>
                <a:latin typeface="Calibri" pitchFamily="34" charset="0"/>
              </a:rPr>
              <a:t>Printable Directories</a:t>
            </a:r>
          </a:p>
          <a:p>
            <a:pPr eaLnBrk="0" hangingPunct="0">
              <a:spcBef>
                <a:spcPct val="50000"/>
              </a:spcBef>
            </a:pPr>
            <a:endParaRPr lang="en-US" b="1" dirty="0">
              <a:latin typeface="Franklin Gothic Book" pitchFamily="34" charset="0"/>
              <a:cs typeface="Times New Roman" pitchFamily="18" charset="0"/>
            </a:endParaRPr>
          </a:p>
        </p:txBody>
      </p:sp>
      <p:sp>
        <p:nvSpPr>
          <p:cNvPr id="18437" name="Rectangle 8"/>
          <p:cNvSpPr>
            <a:spLocks noChangeArrowheads="1"/>
          </p:cNvSpPr>
          <p:nvPr/>
        </p:nvSpPr>
        <p:spPr bwMode="auto">
          <a:xfrm>
            <a:off x="389709" y="228600"/>
            <a:ext cx="8763000" cy="612775"/>
          </a:xfrm>
          <a:prstGeom prst="rect">
            <a:avLst/>
          </a:prstGeom>
          <a:solidFill>
            <a:srgbClr val="FFFFFF">
              <a:alpha val="0"/>
            </a:srgbClr>
          </a:solidFill>
          <a:ln w="9525">
            <a:noFill/>
            <a:miter lim="800000"/>
            <a:headEnd/>
            <a:tailEnd/>
          </a:ln>
        </p:spPr>
        <p:txBody>
          <a:bodyPr/>
          <a:lstStyle/>
          <a:p>
            <a:r>
              <a:rPr lang="en-US" sz="4400" dirty="0" smtClean="0">
                <a:solidFill>
                  <a:srgbClr val="00B0F0"/>
                </a:solidFill>
                <a:latin typeface="Calibri" pitchFamily="34" charset="0"/>
              </a:rPr>
              <a:t>District Directories &amp; Reports</a:t>
            </a:r>
            <a:endParaRPr lang="en-CA" sz="5400" dirty="0">
              <a:solidFill>
                <a:srgbClr val="00B0F0"/>
              </a:solidFill>
              <a:latin typeface="Calibri" pitchFamily="34" charset="0"/>
            </a:endParaRPr>
          </a:p>
        </p:txBody>
      </p:sp>
      <p:sp>
        <p:nvSpPr>
          <p:cNvPr id="7" name="TextBox 6"/>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8" name="Text Box 5"/>
          <p:cNvSpPr txBox="1">
            <a:spLocks noChangeArrowheads="1"/>
          </p:cNvSpPr>
          <p:nvPr/>
        </p:nvSpPr>
        <p:spPr bwMode="auto">
          <a:xfrm>
            <a:off x="354874" y="1549526"/>
            <a:ext cx="7993063" cy="1015663"/>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Build and customize your own printable directories easily. The directories are generated and formatted for you in Microsoft Word, PDF or </a:t>
            </a:r>
            <a:r>
              <a:rPr lang="en-US" sz="2000" b="1" dirty="0" smtClean="0">
                <a:solidFill>
                  <a:schemeClr val="tx1">
                    <a:lumMod val="75000"/>
                    <a:lumOff val="25000"/>
                  </a:schemeClr>
                </a:solidFill>
                <a:latin typeface="Calibri" pitchFamily="34" charset="0"/>
              </a:rPr>
              <a:t>ready to </a:t>
            </a:r>
            <a:r>
              <a:rPr lang="en-US" sz="2000" b="1" dirty="0" smtClean="0">
                <a:solidFill>
                  <a:schemeClr val="tx1">
                    <a:lumMod val="75000"/>
                    <a:lumOff val="25000"/>
                  </a:schemeClr>
                </a:solidFill>
                <a:latin typeface="Calibri" pitchFamily="34" charset="0"/>
              </a:rPr>
              <a:t>print</a:t>
            </a:r>
            <a:r>
              <a:rPr lang="en-US" sz="2000" dirty="0" smtClean="0">
                <a:solidFill>
                  <a:schemeClr val="tx1">
                    <a:lumMod val="75000"/>
                    <a:lumOff val="25000"/>
                  </a:schemeClr>
                </a:solidFill>
                <a:latin typeface="Calibri" pitchFamily="34" charset="0"/>
              </a:rPr>
              <a:t>.</a:t>
            </a:r>
            <a:endParaRPr lang="en-US" sz="2000" dirty="0">
              <a:solidFill>
                <a:schemeClr val="tx1">
                  <a:lumMod val="75000"/>
                  <a:lumOff val="25000"/>
                </a:schemeClr>
              </a:solidFill>
              <a:latin typeface="Calibri" pitchFamily="34" charset="0"/>
            </a:endParaRPr>
          </a:p>
        </p:txBody>
      </p:sp>
      <p:cxnSp>
        <p:nvCxnSpPr>
          <p:cNvPr id="9" name="Straight Connector 8"/>
          <p:cNvCxnSpPr/>
          <p:nvPr/>
        </p:nvCxnSpPr>
        <p:spPr>
          <a:xfrm>
            <a:off x="6019800" y="25908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19800" y="48768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096000" y="2743200"/>
            <a:ext cx="2209800" cy="2031325"/>
          </a:xfrm>
          <a:prstGeom prst="rect">
            <a:avLst/>
          </a:prstGeom>
        </p:spPr>
        <p:txBody>
          <a:bodyPr wrap="square">
            <a:spAutoFit/>
          </a:bodyPr>
          <a:lstStyle/>
          <a:p>
            <a:pPr algn="ctr"/>
            <a:r>
              <a:rPr lang="en-US" dirty="0" smtClean="0">
                <a:solidFill>
                  <a:schemeClr val="tx1">
                    <a:lumMod val="75000"/>
                    <a:lumOff val="25000"/>
                  </a:schemeClr>
                </a:solidFill>
              </a:rPr>
              <a:t>Information is automatically updated at the District and Zone level, including executives and directors</a:t>
            </a:r>
            <a:endParaRPr lang="en-US"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5" y="5652998"/>
            <a:ext cx="476250" cy="476250"/>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727" y="5141583"/>
            <a:ext cx="476250" cy="476250"/>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5414" y="5112382"/>
            <a:ext cx="590724" cy="57524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543" y="5638800"/>
            <a:ext cx="475200" cy="475200"/>
          </a:xfrm>
          <a:prstGeom prst="rect">
            <a:avLst/>
          </a:prstGeom>
        </p:spPr>
      </p:pic>
      <p:sp>
        <p:nvSpPr>
          <p:cNvPr id="3" name="TextBox 2"/>
          <p:cNvSpPr txBox="1"/>
          <p:nvPr/>
        </p:nvSpPr>
        <p:spPr>
          <a:xfrm>
            <a:off x="1306789" y="2458215"/>
            <a:ext cx="3044616" cy="3693319"/>
          </a:xfrm>
          <a:prstGeom prst="rect">
            <a:avLst/>
          </a:prstGeom>
          <a:noFill/>
        </p:spPr>
        <p:txBody>
          <a:bodyPr wrap="none" rtlCol="0">
            <a:spAutoFit/>
          </a:bodyPr>
          <a:lstStyle/>
          <a:p>
            <a:r>
              <a:rPr lang="en-US" dirty="0" smtClean="0">
                <a:solidFill>
                  <a:schemeClr val="tx1">
                    <a:lumMod val="75000"/>
                    <a:lumOff val="25000"/>
                  </a:schemeClr>
                </a:solidFill>
                <a:latin typeface="Calibri" pitchFamily="34" charset="0"/>
              </a:rPr>
              <a:t>Other built-in reports include: </a:t>
            </a:r>
          </a:p>
          <a:p>
            <a:pPr marL="285750" indent="-285750">
              <a:buFont typeface="Arial" pitchFamily="34" charset="0"/>
              <a:buChar char="•"/>
            </a:pPr>
            <a:r>
              <a:rPr lang="en-US" dirty="0" smtClean="0">
                <a:solidFill>
                  <a:schemeClr val="tx1">
                    <a:lumMod val="75000"/>
                    <a:lumOff val="25000"/>
                  </a:schemeClr>
                </a:solidFill>
                <a:latin typeface="Calibri" pitchFamily="34" charset="0"/>
              </a:rPr>
              <a:t>RI Integration Sync </a:t>
            </a:r>
          </a:p>
          <a:p>
            <a:pPr marL="285750" indent="-285750">
              <a:buFont typeface="Arial" pitchFamily="34" charset="0"/>
              <a:buChar char="•"/>
            </a:pPr>
            <a:r>
              <a:rPr lang="en-US" dirty="0" err="1" smtClean="0">
                <a:solidFill>
                  <a:schemeClr val="tx1">
                    <a:lumMod val="75000"/>
                    <a:lumOff val="25000"/>
                  </a:schemeClr>
                </a:solidFill>
                <a:latin typeface="Calibri" pitchFamily="34" charset="0"/>
              </a:rPr>
              <a:t>eDirectory</a:t>
            </a:r>
            <a:r>
              <a:rPr lang="en-US" dirty="0" smtClean="0">
                <a:solidFill>
                  <a:schemeClr val="tx1">
                    <a:lumMod val="75000"/>
                    <a:lumOff val="25000"/>
                  </a:schemeClr>
                </a:solidFill>
                <a:latin typeface="Calibri" pitchFamily="34" charset="0"/>
              </a:rPr>
              <a:t> Report Builder</a:t>
            </a:r>
          </a:p>
          <a:p>
            <a:pPr marL="285750" indent="-285750">
              <a:buFont typeface="Arial" pitchFamily="34" charset="0"/>
              <a:buChar char="•"/>
            </a:pPr>
            <a:r>
              <a:rPr lang="en-US" dirty="0" smtClean="0">
                <a:solidFill>
                  <a:schemeClr val="tx1">
                    <a:lumMod val="75000"/>
                    <a:lumOff val="25000"/>
                  </a:schemeClr>
                </a:solidFill>
                <a:latin typeface="Calibri" pitchFamily="34" charset="0"/>
              </a:rPr>
              <a:t>Club Dashboard </a:t>
            </a:r>
          </a:p>
          <a:p>
            <a:pPr marL="285750" indent="-285750">
              <a:buFont typeface="Arial" pitchFamily="34" charset="0"/>
              <a:buChar char="•"/>
            </a:pPr>
            <a:r>
              <a:rPr lang="en-US" dirty="0" smtClean="0">
                <a:solidFill>
                  <a:schemeClr val="tx1">
                    <a:lumMod val="75000"/>
                    <a:lumOff val="25000"/>
                  </a:schemeClr>
                </a:solidFill>
                <a:latin typeface="Calibri" pitchFamily="34" charset="0"/>
              </a:rPr>
              <a:t>AG </a:t>
            </a:r>
            <a:r>
              <a:rPr lang="en-US" dirty="0">
                <a:solidFill>
                  <a:schemeClr val="tx1">
                    <a:lumMod val="75000"/>
                    <a:lumOff val="25000"/>
                  </a:schemeClr>
                </a:solidFill>
                <a:latin typeface="Calibri" pitchFamily="34" charset="0"/>
              </a:rPr>
              <a:t>R</a:t>
            </a:r>
            <a:r>
              <a:rPr lang="en-US" dirty="0" smtClean="0">
                <a:solidFill>
                  <a:schemeClr val="tx1">
                    <a:lumMod val="75000"/>
                    <a:lumOff val="25000"/>
                  </a:schemeClr>
                </a:solidFill>
                <a:latin typeface="Calibri" pitchFamily="34" charset="0"/>
              </a:rPr>
              <a:t>eports</a:t>
            </a:r>
          </a:p>
          <a:p>
            <a:pPr marL="285750" indent="-285750">
              <a:buFont typeface="Arial" pitchFamily="34" charset="0"/>
              <a:buChar char="•"/>
            </a:pPr>
            <a:r>
              <a:rPr lang="en-US" dirty="0" smtClean="0">
                <a:solidFill>
                  <a:schemeClr val="tx1">
                    <a:lumMod val="75000"/>
                    <a:lumOff val="25000"/>
                  </a:schemeClr>
                </a:solidFill>
                <a:latin typeface="Calibri" pitchFamily="34" charset="0"/>
              </a:rPr>
              <a:t>Organization Charts</a:t>
            </a:r>
          </a:p>
          <a:p>
            <a:pPr marL="285750" indent="-285750">
              <a:buFont typeface="Arial" pitchFamily="34" charset="0"/>
              <a:buChar char="•"/>
            </a:pPr>
            <a:r>
              <a:rPr lang="en-US" dirty="0" smtClean="0">
                <a:solidFill>
                  <a:schemeClr val="tx1">
                    <a:lumMod val="75000"/>
                    <a:lumOff val="25000"/>
                  </a:schemeClr>
                </a:solidFill>
                <a:latin typeface="Calibri" pitchFamily="34" charset="0"/>
              </a:rPr>
              <a:t>Member Data</a:t>
            </a:r>
          </a:p>
          <a:p>
            <a:pPr marL="285750" indent="-285750">
              <a:buFont typeface="Arial" pitchFamily="34" charset="0"/>
              <a:buChar char="•"/>
            </a:pPr>
            <a:r>
              <a:rPr lang="en-US" dirty="0" smtClean="0">
                <a:solidFill>
                  <a:schemeClr val="tx1">
                    <a:lumMod val="75000"/>
                    <a:lumOff val="25000"/>
                  </a:schemeClr>
                </a:solidFill>
                <a:latin typeface="Calibri" pitchFamily="34" charset="0"/>
              </a:rPr>
              <a:t>Club/Size Growth</a:t>
            </a:r>
          </a:p>
          <a:p>
            <a:pPr marL="285750" indent="-285750">
              <a:buFont typeface="Arial" pitchFamily="34" charset="0"/>
              <a:buChar char="•"/>
            </a:pPr>
            <a:r>
              <a:rPr lang="en-US" dirty="0" smtClean="0">
                <a:solidFill>
                  <a:schemeClr val="tx1">
                    <a:lumMod val="75000"/>
                    <a:lumOff val="25000"/>
                  </a:schemeClr>
                </a:solidFill>
                <a:latin typeface="Calibri" pitchFamily="34" charset="0"/>
              </a:rPr>
              <a:t>Years of Service</a:t>
            </a:r>
          </a:p>
          <a:p>
            <a:pPr marL="285750" indent="-285750">
              <a:buFont typeface="Arial" pitchFamily="34" charset="0"/>
              <a:buChar char="•"/>
            </a:pPr>
            <a:r>
              <a:rPr lang="en-US" dirty="0" smtClean="0">
                <a:solidFill>
                  <a:schemeClr val="tx1">
                    <a:lumMod val="75000"/>
                    <a:lumOff val="25000"/>
                  </a:schemeClr>
                </a:solidFill>
                <a:latin typeface="Calibri" pitchFamily="34" charset="0"/>
              </a:rPr>
              <a:t>Gender Distribution</a:t>
            </a:r>
          </a:p>
          <a:p>
            <a:pPr marL="285750" indent="-285750">
              <a:buFont typeface="Arial" pitchFamily="34" charset="0"/>
              <a:buChar char="•"/>
            </a:pPr>
            <a:r>
              <a:rPr lang="en-US" dirty="0" smtClean="0">
                <a:solidFill>
                  <a:schemeClr val="tx1">
                    <a:lumMod val="75000"/>
                    <a:lumOff val="25000"/>
                  </a:schemeClr>
                </a:solidFill>
                <a:latin typeface="Calibri" pitchFamily="34" charset="0"/>
              </a:rPr>
              <a:t>Login Activity</a:t>
            </a:r>
          </a:p>
          <a:p>
            <a:pPr marL="285750" indent="-285750">
              <a:buFont typeface="Arial" pitchFamily="34" charset="0"/>
              <a:buChar char="•"/>
            </a:pPr>
            <a:r>
              <a:rPr lang="en-US" dirty="0" smtClean="0">
                <a:solidFill>
                  <a:schemeClr val="tx1">
                    <a:lumMod val="75000"/>
                    <a:lumOff val="25000"/>
                  </a:schemeClr>
                </a:solidFill>
                <a:latin typeface="Calibri" pitchFamily="34" charset="0"/>
              </a:rPr>
              <a:t>Missing Email Addresses</a:t>
            </a:r>
          </a:p>
          <a:p>
            <a:pPr marL="285750" indent="-285750">
              <a:buFont typeface="Arial" pitchFamily="34" charset="0"/>
              <a:buChar char="•"/>
            </a:pPr>
            <a:r>
              <a:rPr lang="en-US" dirty="0" smtClean="0">
                <a:solidFill>
                  <a:schemeClr val="tx1">
                    <a:lumMod val="75000"/>
                    <a:lumOff val="25000"/>
                  </a:schemeClr>
                </a:solidFill>
                <a:latin typeface="Calibri" pitchFamily="34" charset="0"/>
              </a:rPr>
              <a:t>…and much more! </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5" grpId="0"/>
      <p:bldP spid="184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14400" y="4038600"/>
            <a:ext cx="6717290" cy="2161903"/>
            <a:chOff x="1135567" y="2260555"/>
            <a:chExt cx="6717290" cy="2161903"/>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319"/>
            <a:stretch/>
          </p:blipFill>
          <p:spPr bwMode="auto">
            <a:xfrm>
              <a:off x="1135567" y="2286000"/>
              <a:ext cx="6717290" cy="2136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567" y="2260555"/>
              <a:ext cx="1589824" cy="223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7651" name="Rectangle 3"/>
          <p:cNvSpPr>
            <a:spLocks noGrp="1" noChangeArrowheads="1"/>
          </p:cNvSpPr>
          <p:nvPr>
            <p:ph type="body" idx="1"/>
          </p:nvPr>
        </p:nvSpPr>
        <p:spPr bwMode="auto">
          <a:xfrm>
            <a:off x="228600" y="914400"/>
            <a:ext cx="8077200" cy="3145835"/>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r>
              <a:rPr lang="en-US" sz="1800" b="0" dirty="0" smtClean="0">
                <a:solidFill>
                  <a:schemeClr val="tx1">
                    <a:lumMod val="75000"/>
                    <a:lumOff val="25000"/>
                  </a:schemeClr>
                </a:solidFill>
                <a:latin typeface="Calibri" pitchFamily="34" charset="0"/>
              </a:rPr>
              <a:t>Streamline communication across a group</a:t>
            </a:r>
          </a:p>
          <a:p>
            <a:pPr eaLnBrk="1" hangingPunct="1"/>
            <a:r>
              <a:rPr lang="en-US" sz="1800" b="0" dirty="0" smtClean="0">
                <a:solidFill>
                  <a:schemeClr val="tx1">
                    <a:lumMod val="75000"/>
                    <a:lumOff val="25000"/>
                  </a:schemeClr>
                </a:solidFill>
                <a:latin typeface="Calibri" pitchFamily="34" charset="0"/>
              </a:rPr>
              <a:t>When executives change, the system will </a:t>
            </a:r>
            <a:r>
              <a:rPr lang="en-US" sz="1800" dirty="0" smtClean="0">
                <a:solidFill>
                  <a:schemeClr val="tx1">
                    <a:lumMod val="75000"/>
                    <a:lumOff val="25000"/>
                  </a:schemeClr>
                </a:solidFill>
                <a:latin typeface="Calibri" pitchFamily="34" charset="0"/>
              </a:rPr>
              <a:t>automatically </a:t>
            </a:r>
            <a:r>
              <a:rPr lang="en-US" sz="1800" b="0" dirty="0" smtClean="0">
                <a:solidFill>
                  <a:schemeClr val="tx1">
                    <a:lumMod val="75000"/>
                    <a:lumOff val="25000"/>
                  </a:schemeClr>
                </a:solidFill>
                <a:latin typeface="Calibri" pitchFamily="34" charset="0"/>
              </a:rPr>
              <a:t>redirect communication to the new person</a:t>
            </a:r>
          </a:p>
          <a:p>
            <a:pPr eaLnBrk="1" hangingPunct="1"/>
            <a:r>
              <a:rPr lang="en-US" sz="1800" dirty="0" smtClean="0">
                <a:solidFill>
                  <a:schemeClr val="tx1">
                    <a:lumMod val="75000"/>
                    <a:lumOff val="25000"/>
                  </a:schemeClr>
                </a:solidFill>
                <a:latin typeface="Calibri" pitchFamily="34" charset="0"/>
              </a:rPr>
              <a:t>Two-level circulation </a:t>
            </a:r>
            <a:r>
              <a:rPr lang="en-US" sz="1800" b="0" dirty="0" smtClean="0">
                <a:solidFill>
                  <a:schemeClr val="tx1">
                    <a:lumMod val="75000"/>
                    <a:lumOff val="25000"/>
                  </a:schemeClr>
                </a:solidFill>
                <a:latin typeface="Calibri" pitchFamily="34" charset="0"/>
              </a:rPr>
              <a:t>allows you to integrate the flow of information among clubs, districts, and zones </a:t>
            </a:r>
          </a:p>
          <a:p>
            <a:pPr eaLnBrk="1" hangingPunct="1"/>
            <a:r>
              <a:rPr lang="en-US" sz="1800" b="0" dirty="0" smtClean="0">
                <a:solidFill>
                  <a:schemeClr val="tx1">
                    <a:lumMod val="75000"/>
                    <a:lumOff val="25000"/>
                  </a:schemeClr>
                </a:solidFill>
                <a:latin typeface="Calibri" pitchFamily="34" charset="0"/>
              </a:rPr>
              <a:t>ClubRunner maintains a </a:t>
            </a:r>
            <a:r>
              <a:rPr lang="en-US" sz="1800" dirty="0" smtClean="0">
                <a:solidFill>
                  <a:schemeClr val="tx1">
                    <a:lumMod val="75000"/>
                    <a:lumOff val="25000"/>
                  </a:schemeClr>
                </a:solidFill>
                <a:latin typeface="Calibri" pitchFamily="34" charset="0"/>
              </a:rPr>
              <a:t>centralized</a:t>
            </a:r>
            <a:r>
              <a:rPr lang="en-US" sz="1800" b="0" dirty="0" smtClean="0">
                <a:solidFill>
                  <a:schemeClr val="tx1">
                    <a:lumMod val="75000"/>
                    <a:lumOff val="25000"/>
                  </a:schemeClr>
                </a:solidFill>
                <a:latin typeface="Calibri" pitchFamily="34" charset="0"/>
              </a:rPr>
              <a:t>, </a:t>
            </a:r>
            <a:r>
              <a:rPr lang="en-US" sz="1800" dirty="0" smtClean="0">
                <a:solidFill>
                  <a:schemeClr val="tx1">
                    <a:lumMod val="75000"/>
                    <a:lumOff val="25000"/>
                  </a:schemeClr>
                </a:solidFill>
                <a:latin typeface="Calibri" pitchFamily="34" charset="0"/>
              </a:rPr>
              <a:t>up-to-date</a:t>
            </a:r>
            <a:r>
              <a:rPr lang="en-US" sz="1800" b="0" dirty="0" smtClean="0">
                <a:solidFill>
                  <a:schemeClr val="tx1">
                    <a:lumMod val="75000"/>
                    <a:lumOff val="25000"/>
                  </a:schemeClr>
                </a:solidFill>
                <a:latin typeface="Calibri" pitchFamily="34" charset="0"/>
              </a:rPr>
              <a:t> list of all groups and e-mail </a:t>
            </a:r>
            <a:r>
              <a:rPr lang="en-US" sz="1800" b="0" dirty="0" smtClean="0">
                <a:solidFill>
                  <a:schemeClr val="tx1">
                    <a:lumMod val="75000"/>
                    <a:lumOff val="25000"/>
                  </a:schemeClr>
                </a:solidFill>
                <a:latin typeface="Calibri" pitchFamily="34" charset="0"/>
              </a:rPr>
              <a:t>addresses so if an email address is changed, it is reflected everywhere, in all distribution lists.</a:t>
            </a:r>
            <a:endParaRPr lang="en-US" sz="1600" dirty="0" smtClean="0">
              <a:solidFill>
                <a:schemeClr val="tx1">
                  <a:lumMod val="75000"/>
                  <a:lumOff val="25000"/>
                </a:schemeClr>
              </a:solidFill>
              <a:latin typeface="Calibri" pitchFamily="34" charset="0"/>
            </a:endParaRPr>
          </a:p>
          <a:p>
            <a:r>
              <a:rPr lang="en-US" sz="1800" b="0" dirty="0" smtClean="0">
                <a:solidFill>
                  <a:schemeClr val="tx1">
                    <a:lumMod val="75000"/>
                    <a:lumOff val="25000"/>
                  </a:schemeClr>
                </a:solidFill>
                <a:latin typeface="Calibri" pitchFamily="34" charset="0"/>
              </a:rPr>
              <a:t>Message Center is great for managing </a:t>
            </a:r>
            <a:r>
              <a:rPr lang="en-US" sz="1800" dirty="0" smtClean="0">
                <a:solidFill>
                  <a:schemeClr val="tx1">
                    <a:lumMod val="75000"/>
                    <a:lumOff val="25000"/>
                  </a:schemeClr>
                </a:solidFill>
                <a:latin typeface="Calibri" pitchFamily="34" charset="0"/>
              </a:rPr>
              <a:t>committee meetings</a:t>
            </a:r>
            <a:r>
              <a:rPr lang="en-US" sz="1800" b="0" dirty="0" smtClean="0">
                <a:solidFill>
                  <a:schemeClr val="tx1">
                    <a:lumMod val="75000"/>
                    <a:lumOff val="25000"/>
                  </a:schemeClr>
                </a:solidFill>
                <a:latin typeface="Calibri" pitchFamily="34" charset="0"/>
              </a:rPr>
              <a:t>, sending </a:t>
            </a:r>
            <a:r>
              <a:rPr lang="en-US" sz="1800" dirty="0" smtClean="0">
                <a:solidFill>
                  <a:schemeClr val="tx1">
                    <a:lumMod val="75000"/>
                    <a:lumOff val="25000"/>
                  </a:schemeClr>
                </a:solidFill>
                <a:latin typeface="Calibri" pitchFamily="34" charset="0"/>
              </a:rPr>
              <a:t>invitations</a:t>
            </a:r>
            <a:r>
              <a:rPr lang="en-US" sz="1800" b="0" dirty="0" smtClean="0">
                <a:solidFill>
                  <a:schemeClr val="tx1">
                    <a:lumMod val="75000"/>
                    <a:lumOff val="25000"/>
                  </a:schemeClr>
                </a:solidFill>
                <a:latin typeface="Calibri" pitchFamily="34" charset="0"/>
              </a:rPr>
              <a:t> or agendas for meetings, and circulating the latest news </a:t>
            </a:r>
          </a:p>
        </p:txBody>
      </p:sp>
      <p:sp>
        <p:nvSpPr>
          <p:cNvPr id="21507" name="Rectangle 5"/>
          <p:cNvSpPr>
            <a:spLocks noChangeArrowheads="1"/>
          </p:cNvSpPr>
          <p:nvPr/>
        </p:nvSpPr>
        <p:spPr bwMode="auto">
          <a:xfrm>
            <a:off x="381000" y="150812"/>
            <a:ext cx="8763000" cy="612775"/>
          </a:xfrm>
          <a:prstGeom prst="rect">
            <a:avLst/>
          </a:prstGeom>
          <a:solidFill>
            <a:srgbClr val="FFFFFF">
              <a:alpha val="0"/>
            </a:srgbClr>
          </a:solidFill>
          <a:ln w="9525">
            <a:noFill/>
            <a:miter lim="800000"/>
            <a:headEnd/>
            <a:tailEnd/>
          </a:ln>
        </p:spPr>
        <p:txBody>
          <a:bodyPr/>
          <a:lstStyle/>
          <a:p>
            <a:r>
              <a:rPr lang="en-US" sz="4400" dirty="0" smtClean="0">
                <a:solidFill>
                  <a:srgbClr val="00B0F0"/>
                </a:solidFill>
                <a:latin typeface="Calibri" pitchFamily="34" charset="0"/>
              </a:rPr>
              <a:t>E-mail Message </a:t>
            </a:r>
            <a:r>
              <a:rPr lang="en-US" sz="4400" dirty="0" smtClean="0">
                <a:solidFill>
                  <a:srgbClr val="00B0F0"/>
                </a:solidFill>
                <a:latin typeface="Calibri" pitchFamily="34" charset="0"/>
              </a:rPr>
              <a:t>Center</a:t>
            </a:r>
            <a:endParaRPr lang="en-CA" sz="5400" dirty="0">
              <a:solidFill>
                <a:srgbClr val="00B0F0"/>
              </a:solidFill>
              <a:latin typeface="Calibri" pitchFamily="34" charset="0"/>
            </a:endParaRPr>
          </a:p>
        </p:txBody>
      </p:sp>
      <p:sp>
        <p:nvSpPr>
          <p:cNvPr id="4" name="TextBox 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27651">
                                            <p:txEl>
                                              <p:pRg st="0" end="0"/>
                                            </p:txEl>
                                          </p:spTgt>
                                        </p:tgtEl>
                                        <p:attrNameLst>
                                          <p:attrName>style.visibility</p:attrName>
                                        </p:attrNameLst>
                                      </p:cBhvr>
                                      <p:to>
                                        <p:strVal val="visible"/>
                                      </p:to>
                                    </p:set>
                                    <p:anim calcmode="lin" valueType="num">
                                      <p:cBhvr>
                                        <p:cTn id="11" dur="1000" fill="hold"/>
                                        <p:tgtEl>
                                          <p:spTgt spid="27651">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27651">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27651">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27651">
                                            <p:txEl>
                                              <p:pRg st="1" end="1"/>
                                            </p:txEl>
                                          </p:spTgt>
                                        </p:tgtEl>
                                        <p:attrNameLst>
                                          <p:attrName>style.visibility</p:attrName>
                                        </p:attrNameLst>
                                      </p:cBhvr>
                                      <p:to>
                                        <p:strVal val="visible"/>
                                      </p:to>
                                    </p:set>
                                    <p:anim calcmode="lin" valueType="num">
                                      <p:cBhvr>
                                        <p:cTn id="18" dur="1000" fill="hold"/>
                                        <p:tgtEl>
                                          <p:spTgt spid="27651">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27651">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765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27651">
                                            <p:txEl>
                                              <p:pRg st="2" end="2"/>
                                            </p:txEl>
                                          </p:spTgt>
                                        </p:tgtEl>
                                        <p:attrNameLst>
                                          <p:attrName>style.visibility</p:attrName>
                                        </p:attrNameLst>
                                      </p:cBhvr>
                                      <p:to>
                                        <p:strVal val="visible"/>
                                      </p:to>
                                    </p:set>
                                    <p:anim calcmode="lin" valueType="num">
                                      <p:cBhvr>
                                        <p:cTn id="25" dur="1000" fill="hold"/>
                                        <p:tgtEl>
                                          <p:spTgt spid="27651">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27651">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2765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27651">
                                            <p:txEl>
                                              <p:pRg st="3" end="3"/>
                                            </p:txEl>
                                          </p:spTgt>
                                        </p:tgtEl>
                                        <p:attrNameLst>
                                          <p:attrName>style.visibility</p:attrName>
                                        </p:attrNameLst>
                                      </p:cBhvr>
                                      <p:to>
                                        <p:strVal val="visible"/>
                                      </p:to>
                                    </p:set>
                                    <p:anim calcmode="lin" valueType="num">
                                      <p:cBhvr>
                                        <p:cTn id="32" dur="1000" fill="hold"/>
                                        <p:tgtEl>
                                          <p:spTgt spid="27651">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27651">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765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27651">
                                            <p:txEl>
                                              <p:pRg st="4" end="4"/>
                                            </p:txEl>
                                          </p:spTgt>
                                        </p:tgtEl>
                                        <p:attrNameLst>
                                          <p:attrName>style.visibility</p:attrName>
                                        </p:attrNameLst>
                                      </p:cBhvr>
                                      <p:to>
                                        <p:strVal val="visible"/>
                                      </p:to>
                                    </p:set>
                                    <p:anim calcmode="lin" valueType="num">
                                      <p:cBhvr>
                                        <p:cTn id="39" dur="1000" fill="hold"/>
                                        <p:tgtEl>
                                          <p:spTgt spid="27651">
                                            <p:txEl>
                                              <p:pRg st="4" end="4"/>
                                            </p:txEl>
                                          </p:spTgt>
                                        </p:tgtEl>
                                        <p:attrNameLst>
                                          <p:attrName>ppt_x</p:attrName>
                                        </p:attrNameLst>
                                      </p:cBhvr>
                                      <p:tavLst>
                                        <p:tav tm="0">
                                          <p:val>
                                            <p:strVal val="#ppt_x-.2"/>
                                          </p:val>
                                        </p:tav>
                                        <p:tav tm="100000">
                                          <p:val>
                                            <p:strVal val="#ppt_x"/>
                                          </p:val>
                                        </p:tav>
                                      </p:tavLst>
                                    </p:anim>
                                    <p:anim calcmode="lin" valueType="num">
                                      <p:cBhvr>
                                        <p:cTn id="40" dur="1000" fill="hold"/>
                                        <p:tgtEl>
                                          <p:spTgt spid="27651">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 </a:t>
            </a:r>
          </a:p>
        </p:txBody>
      </p:sp>
      <p:sp>
        <p:nvSpPr>
          <p:cNvPr id="17411" name="Text Box 3"/>
          <p:cNvSpPr txBox="1">
            <a:spLocks noChangeArrowheads="1"/>
          </p:cNvSpPr>
          <p:nvPr/>
        </p:nvSpPr>
        <p:spPr bwMode="auto">
          <a:xfrm>
            <a:off x="152400" y="144959"/>
            <a:ext cx="8353425" cy="769441"/>
          </a:xfrm>
          <a:prstGeom prst="rect">
            <a:avLst/>
          </a:prstGeom>
          <a:noFill/>
          <a:ln w="9525">
            <a:noFill/>
            <a:miter lim="800000"/>
            <a:headEnd/>
            <a:tailEnd/>
          </a:ln>
        </p:spPr>
        <p:txBody>
          <a:bodyPr>
            <a:spAutoFit/>
          </a:bodyPr>
          <a:lstStyle/>
          <a:p>
            <a:pPr>
              <a:spcBef>
                <a:spcPct val="50000"/>
              </a:spcBef>
            </a:pPr>
            <a:r>
              <a:rPr lang="en-US" sz="4400" dirty="0">
                <a:solidFill>
                  <a:srgbClr val="00B0F0"/>
                </a:solidFill>
                <a:latin typeface="Calibri" pitchFamily="34" charset="0"/>
              </a:rPr>
              <a:t>What is </a:t>
            </a:r>
            <a:r>
              <a:rPr lang="en-US" sz="4400" dirty="0" err="1">
                <a:solidFill>
                  <a:srgbClr val="00B0F0"/>
                </a:solidFill>
                <a:latin typeface="Calibri" pitchFamily="34" charset="0"/>
              </a:rPr>
              <a:t>ClubRunner</a:t>
            </a:r>
            <a:r>
              <a:rPr lang="en-US" sz="4400" dirty="0">
                <a:solidFill>
                  <a:srgbClr val="00B0F0"/>
                </a:solidFill>
                <a:latin typeface="Calibri" pitchFamily="34" charset="0"/>
              </a:rPr>
              <a:t>?</a:t>
            </a:r>
          </a:p>
        </p:txBody>
      </p:sp>
      <p:sp>
        <p:nvSpPr>
          <p:cNvPr id="6148" name="Text Box 4"/>
          <p:cNvSpPr txBox="1">
            <a:spLocks noChangeArrowheads="1"/>
          </p:cNvSpPr>
          <p:nvPr/>
        </p:nvSpPr>
        <p:spPr bwMode="auto">
          <a:xfrm>
            <a:off x="228600" y="914400"/>
            <a:ext cx="8064500" cy="4400550"/>
          </a:xfrm>
          <a:prstGeom prst="rect">
            <a:avLst/>
          </a:prstGeom>
          <a:noFill/>
          <a:ln w="9525">
            <a:noFill/>
            <a:miter lim="800000"/>
            <a:headEnd/>
            <a:tailEnd/>
          </a:ln>
        </p:spPr>
        <p:txBody>
          <a:bodyPr>
            <a:spAutoFit/>
          </a:bodyPr>
          <a:lstStyle/>
          <a:p>
            <a:pPr>
              <a:spcBef>
                <a:spcPct val="50000"/>
              </a:spcBef>
            </a:pPr>
            <a:r>
              <a:rPr lang="en-US" sz="2000" dirty="0" err="1">
                <a:solidFill>
                  <a:schemeClr val="tx1">
                    <a:lumMod val="75000"/>
                    <a:lumOff val="25000"/>
                  </a:schemeClr>
                </a:solidFill>
                <a:latin typeface="Calibri" pitchFamily="34" charset="0"/>
                <a:cs typeface="Arial" pitchFamily="34" charset="0"/>
              </a:rPr>
              <a:t>ClubRunner</a:t>
            </a:r>
            <a:r>
              <a:rPr lang="en-US" sz="2000" dirty="0">
                <a:solidFill>
                  <a:schemeClr val="tx1">
                    <a:lumMod val="75000"/>
                    <a:lumOff val="25000"/>
                  </a:schemeClr>
                </a:solidFill>
                <a:latin typeface="Calibri" pitchFamily="34" charset="0"/>
                <a:cs typeface="Arial" pitchFamily="34" charset="0"/>
              </a:rPr>
              <a:t> is </a:t>
            </a:r>
            <a:r>
              <a:rPr lang="en-US" sz="2000" dirty="0" smtClean="0">
                <a:solidFill>
                  <a:schemeClr val="tx1">
                    <a:lumMod val="75000"/>
                    <a:lumOff val="25000"/>
                  </a:schemeClr>
                </a:solidFill>
                <a:latin typeface="Calibri" pitchFamily="34" charset="0"/>
                <a:cs typeface="Arial" pitchFamily="34" charset="0"/>
              </a:rPr>
              <a:t>an </a:t>
            </a:r>
            <a:r>
              <a:rPr lang="en-US" sz="2000" b="1" dirty="0" smtClean="0">
                <a:solidFill>
                  <a:schemeClr val="tx1">
                    <a:lumMod val="75000"/>
                    <a:lumOff val="25000"/>
                  </a:schemeClr>
                </a:solidFill>
                <a:latin typeface="Calibri" pitchFamily="34" charset="0"/>
                <a:cs typeface="Arial" pitchFamily="34" charset="0"/>
              </a:rPr>
              <a:t>administration and communication </a:t>
            </a:r>
            <a:r>
              <a:rPr lang="en-US" sz="2000" dirty="0" smtClean="0">
                <a:solidFill>
                  <a:schemeClr val="tx1">
                    <a:lumMod val="75000"/>
                    <a:lumOff val="25000"/>
                  </a:schemeClr>
                </a:solidFill>
                <a:latin typeface="Calibri" pitchFamily="34" charset="0"/>
                <a:cs typeface="Arial" pitchFamily="34" charset="0"/>
              </a:rPr>
              <a:t>software package that will enable clubs and districts to </a:t>
            </a:r>
            <a:r>
              <a:rPr lang="en-US" sz="2000" dirty="0">
                <a:solidFill>
                  <a:schemeClr val="tx1">
                    <a:lumMod val="75000"/>
                    <a:lumOff val="25000"/>
                  </a:schemeClr>
                </a:solidFill>
                <a:latin typeface="Calibri" pitchFamily="34" charset="0"/>
                <a:cs typeface="Arial" pitchFamily="34" charset="0"/>
              </a:rPr>
              <a:t>effectively:</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a:t>
            </a:r>
            <a:r>
              <a:rPr lang="en-US" sz="2000" b="1" dirty="0">
                <a:solidFill>
                  <a:schemeClr val="tx1">
                    <a:lumMod val="75000"/>
                    <a:lumOff val="25000"/>
                  </a:schemeClr>
                </a:solidFill>
                <a:latin typeface="Calibri" pitchFamily="34" charset="0"/>
                <a:cs typeface="Arial" pitchFamily="34" charset="0"/>
              </a:rPr>
              <a:t>Reach</a:t>
            </a:r>
            <a:r>
              <a:rPr lang="en-US" sz="2000" dirty="0">
                <a:solidFill>
                  <a:schemeClr val="tx1">
                    <a:lumMod val="75000"/>
                    <a:lumOff val="25000"/>
                  </a:schemeClr>
                </a:solidFill>
                <a:latin typeface="Calibri" pitchFamily="34" charset="0"/>
                <a:cs typeface="Arial" pitchFamily="34" charset="0"/>
              </a:rPr>
              <a:t> members</a:t>
            </a:r>
          </a:p>
          <a:p>
            <a:pPr lvl="1">
              <a:spcBef>
                <a:spcPct val="50000"/>
              </a:spcBef>
              <a:buFont typeface="Arial" pitchFamily="34" charset="0"/>
              <a:buChar char="•"/>
            </a:pPr>
            <a:r>
              <a:rPr lang="en-US" sz="2000" b="1" dirty="0">
                <a:solidFill>
                  <a:schemeClr val="tx1">
                    <a:lumMod val="75000"/>
                    <a:lumOff val="25000"/>
                  </a:schemeClr>
                </a:solidFill>
                <a:latin typeface="Calibri" pitchFamily="34" charset="0"/>
                <a:cs typeface="Arial" pitchFamily="34" charset="0"/>
              </a:rPr>
              <a:t> Improve</a:t>
            </a:r>
            <a:r>
              <a:rPr lang="en-US" sz="2000" dirty="0">
                <a:solidFill>
                  <a:schemeClr val="tx1">
                    <a:lumMod val="75000"/>
                    <a:lumOff val="25000"/>
                  </a:schemeClr>
                </a:solidFill>
                <a:latin typeface="Calibri" pitchFamily="34" charset="0"/>
                <a:cs typeface="Arial" pitchFamily="34" charset="0"/>
              </a:rPr>
              <a:t> </a:t>
            </a:r>
            <a:r>
              <a:rPr lang="en-US" sz="2000" b="1" dirty="0">
                <a:solidFill>
                  <a:schemeClr val="tx1">
                    <a:lumMod val="75000"/>
                    <a:lumOff val="25000"/>
                  </a:schemeClr>
                </a:solidFill>
                <a:latin typeface="Calibri" pitchFamily="34" charset="0"/>
                <a:cs typeface="Arial" pitchFamily="34" charset="0"/>
              </a:rPr>
              <a:t>communication </a:t>
            </a:r>
            <a:r>
              <a:rPr lang="en-US" sz="2000" dirty="0">
                <a:solidFill>
                  <a:schemeClr val="tx1">
                    <a:lumMod val="75000"/>
                    <a:lumOff val="25000"/>
                  </a:schemeClr>
                </a:solidFill>
                <a:latin typeface="Calibri" pitchFamily="34" charset="0"/>
                <a:cs typeface="Arial" pitchFamily="34" charset="0"/>
              </a:rPr>
              <a:t>between members</a:t>
            </a:r>
          </a:p>
          <a:p>
            <a:pPr lvl="1">
              <a:spcBef>
                <a:spcPct val="50000"/>
              </a:spcBef>
              <a:buFont typeface="Arial" pitchFamily="34" charset="0"/>
              <a:buChar char="•"/>
            </a:pPr>
            <a:r>
              <a:rPr lang="en-US" sz="2000" b="1" dirty="0">
                <a:solidFill>
                  <a:schemeClr val="tx1">
                    <a:lumMod val="75000"/>
                    <a:lumOff val="25000"/>
                  </a:schemeClr>
                </a:solidFill>
                <a:latin typeface="Calibri" pitchFamily="34" charset="0"/>
                <a:cs typeface="Arial" pitchFamily="34" charset="0"/>
              </a:rPr>
              <a:t> Better</a:t>
            </a:r>
            <a:r>
              <a:rPr lang="en-US" sz="2000" dirty="0">
                <a:solidFill>
                  <a:schemeClr val="tx1">
                    <a:lumMod val="75000"/>
                    <a:lumOff val="25000"/>
                  </a:schemeClr>
                </a:solidFill>
                <a:latin typeface="Calibri" pitchFamily="34" charset="0"/>
                <a:cs typeface="Arial" pitchFamily="34" charset="0"/>
              </a:rPr>
              <a:t> </a:t>
            </a:r>
            <a:r>
              <a:rPr lang="en-US" sz="2000" b="1" dirty="0">
                <a:solidFill>
                  <a:schemeClr val="tx1">
                    <a:lumMod val="75000"/>
                    <a:lumOff val="25000"/>
                  </a:schemeClr>
                </a:solidFill>
                <a:latin typeface="Calibri" pitchFamily="34" charset="0"/>
                <a:cs typeface="Arial" pitchFamily="34" charset="0"/>
              </a:rPr>
              <a:t>organize</a:t>
            </a:r>
            <a:r>
              <a:rPr lang="en-US" sz="2000" dirty="0">
                <a:solidFill>
                  <a:schemeClr val="tx1">
                    <a:lumMod val="75000"/>
                    <a:lumOff val="25000"/>
                  </a:schemeClr>
                </a:solidFill>
                <a:latin typeface="Calibri" pitchFamily="34" charset="0"/>
                <a:cs typeface="Arial" pitchFamily="34" charset="0"/>
              </a:rPr>
              <a:t> their club</a:t>
            </a:r>
          </a:p>
          <a:p>
            <a:pPr>
              <a:spcBef>
                <a:spcPct val="50000"/>
              </a:spcBef>
            </a:pPr>
            <a:r>
              <a:rPr lang="en-US" sz="2000" dirty="0">
                <a:solidFill>
                  <a:schemeClr val="tx1">
                    <a:lumMod val="75000"/>
                    <a:lumOff val="25000"/>
                  </a:schemeClr>
                </a:solidFill>
                <a:latin typeface="Calibri" pitchFamily="34" charset="0"/>
                <a:cs typeface="Arial" pitchFamily="34" charset="0"/>
              </a:rPr>
              <a:t>It is an </a:t>
            </a:r>
            <a:r>
              <a:rPr lang="en-US" sz="2000" b="1" dirty="0">
                <a:solidFill>
                  <a:schemeClr val="tx1">
                    <a:lumMod val="75000"/>
                    <a:lumOff val="25000"/>
                  </a:schemeClr>
                </a:solidFill>
                <a:latin typeface="Calibri" pitchFamily="34" charset="0"/>
                <a:cs typeface="Arial" pitchFamily="34" charset="0"/>
              </a:rPr>
              <a:t>online service</a:t>
            </a:r>
            <a:r>
              <a:rPr lang="en-US" sz="2000" dirty="0">
                <a:solidFill>
                  <a:schemeClr val="tx1">
                    <a:lumMod val="75000"/>
                    <a:lumOff val="25000"/>
                  </a:schemeClr>
                </a:solidFill>
                <a:latin typeface="Calibri" pitchFamily="34" charset="0"/>
                <a:cs typeface="Arial" pitchFamily="34" charset="0"/>
              </a:rPr>
              <a:t> comprised of powerful tools designed to:</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Maintain your </a:t>
            </a:r>
            <a:r>
              <a:rPr lang="en-US" sz="2000" b="1" dirty="0">
                <a:solidFill>
                  <a:schemeClr val="tx1">
                    <a:lumMod val="75000"/>
                    <a:lumOff val="25000"/>
                  </a:schemeClr>
                </a:solidFill>
                <a:latin typeface="Calibri" pitchFamily="34" charset="0"/>
                <a:cs typeface="Arial" pitchFamily="34" charset="0"/>
              </a:rPr>
              <a:t>club data</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Boost </a:t>
            </a:r>
            <a:r>
              <a:rPr lang="en-US" sz="2000" b="1" dirty="0">
                <a:solidFill>
                  <a:schemeClr val="tx1">
                    <a:lumMod val="75000"/>
                    <a:lumOff val="25000"/>
                  </a:schemeClr>
                </a:solidFill>
                <a:latin typeface="Calibri" pitchFamily="34" charset="0"/>
                <a:cs typeface="Arial" pitchFamily="34" charset="0"/>
              </a:rPr>
              <a:t>communications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Organize </a:t>
            </a:r>
            <a:r>
              <a:rPr lang="en-US" sz="2000" b="1" dirty="0">
                <a:solidFill>
                  <a:schemeClr val="tx1">
                    <a:lumMod val="75000"/>
                    <a:lumOff val="25000"/>
                  </a:schemeClr>
                </a:solidFill>
                <a:latin typeface="Calibri" pitchFamily="34" charset="0"/>
                <a:cs typeface="Arial" pitchFamily="34" charset="0"/>
              </a:rPr>
              <a:t>events</a:t>
            </a:r>
            <a:r>
              <a:rPr lang="en-US" sz="2000" dirty="0">
                <a:solidFill>
                  <a:schemeClr val="tx1">
                    <a:lumMod val="75000"/>
                    <a:lumOff val="25000"/>
                  </a:schemeClr>
                </a:solidFill>
                <a:latin typeface="Calibri" pitchFamily="34" charset="0"/>
                <a:cs typeface="Arial" pitchFamily="34" charset="0"/>
              </a:rPr>
              <a:t> and </a:t>
            </a:r>
            <a:r>
              <a:rPr lang="en-US" sz="2000" b="1" dirty="0">
                <a:solidFill>
                  <a:schemeClr val="tx1">
                    <a:lumMod val="75000"/>
                    <a:lumOff val="25000"/>
                  </a:schemeClr>
                </a:solidFill>
                <a:latin typeface="Calibri" pitchFamily="34" charset="0"/>
                <a:cs typeface="Arial" pitchFamily="34" charset="0"/>
              </a:rPr>
              <a:t>volunteers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Help your club run more </a:t>
            </a:r>
            <a:r>
              <a:rPr lang="en-US" sz="2000" b="1" dirty="0">
                <a:solidFill>
                  <a:schemeClr val="tx1">
                    <a:lumMod val="75000"/>
                    <a:lumOff val="25000"/>
                  </a:schemeClr>
                </a:solidFill>
                <a:latin typeface="Calibri" pitchFamily="34" charset="0"/>
                <a:cs typeface="Arial" pitchFamily="34" charset="0"/>
              </a:rPr>
              <a:t>efficiently and easily</a:t>
            </a:r>
          </a:p>
        </p:txBody>
      </p:sp>
      <p:pic>
        <p:nvPicPr>
          <p:cNvPr id="4101" name="Picture 5" descr="SquareImage_smilingwoman_large"/>
          <p:cNvPicPr>
            <a:picLocks noChangeAspect="1" noChangeArrowheads="1"/>
          </p:cNvPicPr>
          <p:nvPr/>
        </p:nvPicPr>
        <p:blipFill>
          <a:blip r:embed="rId3" cstate="print"/>
          <a:srcRect/>
          <a:stretch>
            <a:fillRect/>
          </a:stretch>
        </p:blipFill>
        <p:spPr bwMode="auto">
          <a:xfrm>
            <a:off x="7286625" y="4500563"/>
            <a:ext cx="1428750" cy="1333500"/>
          </a:xfrm>
          <a:prstGeom prst="rect">
            <a:avLst/>
          </a:prstGeom>
          <a:noFill/>
          <a:ln w="9525">
            <a:noFill/>
            <a:miter lim="800000"/>
            <a:headEnd/>
            <a:tailEnd/>
          </a:ln>
        </p:spPr>
      </p:pic>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6148">
                                            <p:txEl>
                                              <p:pRg st="0" end="0"/>
                                            </p:txEl>
                                          </p:spTgt>
                                        </p:tgtEl>
                                        <p:attrNameLst>
                                          <p:attrName>style.visibility</p:attrName>
                                        </p:attrNameLst>
                                      </p:cBhvr>
                                      <p:to>
                                        <p:strVal val="visible"/>
                                      </p:to>
                                    </p:set>
                                    <p:anim calcmode="lin" valueType="num">
                                      <p:cBhvr>
                                        <p:cTn id="11" dur="1000" fill="hold"/>
                                        <p:tgtEl>
                                          <p:spTgt spid="6148">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614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614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6148">
                                            <p:txEl>
                                              <p:pRg st="1" end="1"/>
                                            </p:txEl>
                                          </p:spTgt>
                                        </p:tgtEl>
                                        <p:attrNameLst>
                                          <p:attrName>style.visibility</p:attrName>
                                        </p:attrNameLst>
                                      </p:cBhvr>
                                      <p:to>
                                        <p:strVal val="visible"/>
                                      </p:to>
                                    </p:set>
                                    <p:anim calcmode="lin" valueType="num">
                                      <p:cBhvr>
                                        <p:cTn id="18" dur="1000" fill="hold"/>
                                        <p:tgtEl>
                                          <p:spTgt spid="6148">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614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14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6148">
                                            <p:txEl>
                                              <p:pRg st="2" end="2"/>
                                            </p:txEl>
                                          </p:spTgt>
                                        </p:tgtEl>
                                        <p:attrNameLst>
                                          <p:attrName>style.visibility</p:attrName>
                                        </p:attrNameLst>
                                      </p:cBhvr>
                                      <p:to>
                                        <p:strVal val="visible"/>
                                      </p:to>
                                    </p:set>
                                    <p:anim calcmode="lin" valueType="num">
                                      <p:cBhvr>
                                        <p:cTn id="25" dur="1000" fill="hold"/>
                                        <p:tgtEl>
                                          <p:spTgt spid="6148">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614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14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6148">
                                            <p:txEl>
                                              <p:pRg st="3" end="3"/>
                                            </p:txEl>
                                          </p:spTgt>
                                        </p:tgtEl>
                                        <p:attrNameLst>
                                          <p:attrName>style.visibility</p:attrName>
                                        </p:attrNameLst>
                                      </p:cBhvr>
                                      <p:to>
                                        <p:strVal val="visible"/>
                                      </p:to>
                                    </p:set>
                                    <p:anim calcmode="lin" valueType="num">
                                      <p:cBhvr>
                                        <p:cTn id="32" dur="1000" fill="hold"/>
                                        <p:tgtEl>
                                          <p:spTgt spid="6148">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6148">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14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6148">
                                            <p:txEl>
                                              <p:pRg st="4" end="4"/>
                                            </p:txEl>
                                          </p:spTgt>
                                        </p:tgtEl>
                                        <p:attrNameLst>
                                          <p:attrName>style.visibility</p:attrName>
                                        </p:attrNameLst>
                                      </p:cBhvr>
                                      <p:to>
                                        <p:strVal val="visible"/>
                                      </p:to>
                                    </p:set>
                                    <p:anim calcmode="lin" valueType="num">
                                      <p:cBhvr>
                                        <p:cTn id="39" dur="1000" fill="hold"/>
                                        <p:tgtEl>
                                          <p:spTgt spid="6148">
                                            <p:txEl>
                                              <p:pRg st="4" end="4"/>
                                            </p:txEl>
                                          </p:spTgt>
                                        </p:tgtEl>
                                        <p:attrNameLst>
                                          <p:attrName>ppt_x</p:attrName>
                                        </p:attrNameLst>
                                      </p:cBhvr>
                                      <p:tavLst>
                                        <p:tav tm="0">
                                          <p:val>
                                            <p:strVal val="#ppt_x-.2"/>
                                          </p:val>
                                        </p:tav>
                                        <p:tav tm="100000">
                                          <p:val>
                                            <p:strVal val="#ppt_x"/>
                                          </p:val>
                                        </p:tav>
                                      </p:tavLst>
                                    </p:anim>
                                    <p:anim calcmode="lin" valueType="num">
                                      <p:cBhvr>
                                        <p:cTn id="40" dur="1000" fill="hold"/>
                                        <p:tgtEl>
                                          <p:spTgt spid="6148">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614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6148">
                                            <p:txEl>
                                              <p:pRg st="5" end="5"/>
                                            </p:txEl>
                                          </p:spTgt>
                                        </p:tgtEl>
                                        <p:attrNameLst>
                                          <p:attrName>style.visibility</p:attrName>
                                        </p:attrNameLst>
                                      </p:cBhvr>
                                      <p:to>
                                        <p:strVal val="visible"/>
                                      </p:to>
                                    </p:set>
                                    <p:anim calcmode="lin" valueType="num">
                                      <p:cBhvr>
                                        <p:cTn id="46" dur="1000" fill="hold"/>
                                        <p:tgtEl>
                                          <p:spTgt spid="6148">
                                            <p:txEl>
                                              <p:pRg st="5" end="5"/>
                                            </p:txEl>
                                          </p:spTgt>
                                        </p:tgtEl>
                                        <p:attrNameLst>
                                          <p:attrName>ppt_x</p:attrName>
                                        </p:attrNameLst>
                                      </p:cBhvr>
                                      <p:tavLst>
                                        <p:tav tm="0">
                                          <p:val>
                                            <p:strVal val="#ppt_x-.2"/>
                                          </p:val>
                                        </p:tav>
                                        <p:tav tm="100000">
                                          <p:val>
                                            <p:strVal val="#ppt_x"/>
                                          </p:val>
                                        </p:tav>
                                      </p:tavLst>
                                    </p:anim>
                                    <p:anim calcmode="lin" valueType="num">
                                      <p:cBhvr>
                                        <p:cTn id="47" dur="1000" fill="hold"/>
                                        <p:tgtEl>
                                          <p:spTgt spid="6148">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6148">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6148">
                                            <p:txEl>
                                              <p:pRg st="6" end="6"/>
                                            </p:txEl>
                                          </p:spTgt>
                                        </p:tgtEl>
                                        <p:attrNameLst>
                                          <p:attrName>style.visibility</p:attrName>
                                        </p:attrNameLst>
                                      </p:cBhvr>
                                      <p:to>
                                        <p:strVal val="visible"/>
                                      </p:to>
                                    </p:set>
                                    <p:anim calcmode="lin" valueType="num">
                                      <p:cBhvr>
                                        <p:cTn id="53" dur="1000" fill="hold"/>
                                        <p:tgtEl>
                                          <p:spTgt spid="6148">
                                            <p:txEl>
                                              <p:pRg st="6" end="6"/>
                                            </p:txEl>
                                          </p:spTgt>
                                        </p:tgtEl>
                                        <p:attrNameLst>
                                          <p:attrName>ppt_x</p:attrName>
                                        </p:attrNameLst>
                                      </p:cBhvr>
                                      <p:tavLst>
                                        <p:tav tm="0">
                                          <p:val>
                                            <p:strVal val="#ppt_x-.2"/>
                                          </p:val>
                                        </p:tav>
                                        <p:tav tm="100000">
                                          <p:val>
                                            <p:strVal val="#ppt_x"/>
                                          </p:val>
                                        </p:tav>
                                      </p:tavLst>
                                    </p:anim>
                                    <p:anim calcmode="lin" valueType="num">
                                      <p:cBhvr>
                                        <p:cTn id="54" dur="1000" fill="hold"/>
                                        <p:tgtEl>
                                          <p:spTgt spid="614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6148">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6148">
                                            <p:txEl>
                                              <p:pRg st="7" end="7"/>
                                            </p:txEl>
                                          </p:spTgt>
                                        </p:tgtEl>
                                        <p:attrNameLst>
                                          <p:attrName>style.visibility</p:attrName>
                                        </p:attrNameLst>
                                      </p:cBhvr>
                                      <p:to>
                                        <p:strVal val="visible"/>
                                      </p:to>
                                    </p:set>
                                    <p:anim calcmode="lin" valueType="num">
                                      <p:cBhvr>
                                        <p:cTn id="60" dur="1000" fill="hold"/>
                                        <p:tgtEl>
                                          <p:spTgt spid="6148">
                                            <p:txEl>
                                              <p:pRg st="7" end="7"/>
                                            </p:txEl>
                                          </p:spTgt>
                                        </p:tgtEl>
                                        <p:attrNameLst>
                                          <p:attrName>ppt_x</p:attrName>
                                        </p:attrNameLst>
                                      </p:cBhvr>
                                      <p:tavLst>
                                        <p:tav tm="0">
                                          <p:val>
                                            <p:strVal val="#ppt_x-.2"/>
                                          </p:val>
                                        </p:tav>
                                        <p:tav tm="100000">
                                          <p:val>
                                            <p:strVal val="#ppt_x"/>
                                          </p:val>
                                        </p:tav>
                                      </p:tavLst>
                                    </p:anim>
                                    <p:anim calcmode="lin" valueType="num">
                                      <p:cBhvr>
                                        <p:cTn id="61" dur="1000" fill="hold"/>
                                        <p:tgtEl>
                                          <p:spTgt spid="6148">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62" dur="1000"/>
                                        <p:tgtEl>
                                          <p:spTgt spid="6148">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nodeType="clickEffect">
                                  <p:stCondLst>
                                    <p:cond delay="0"/>
                                  </p:stCondLst>
                                  <p:childTnLst>
                                    <p:set>
                                      <p:cBhvr>
                                        <p:cTn id="66" dur="1" fill="hold">
                                          <p:stCondLst>
                                            <p:cond delay="0"/>
                                          </p:stCondLst>
                                        </p:cTn>
                                        <p:tgtEl>
                                          <p:spTgt spid="6148">
                                            <p:txEl>
                                              <p:pRg st="8" end="8"/>
                                            </p:txEl>
                                          </p:spTgt>
                                        </p:tgtEl>
                                        <p:attrNameLst>
                                          <p:attrName>style.visibility</p:attrName>
                                        </p:attrNameLst>
                                      </p:cBhvr>
                                      <p:to>
                                        <p:strVal val="visible"/>
                                      </p:to>
                                    </p:set>
                                    <p:anim calcmode="lin" valueType="num">
                                      <p:cBhvr>
                                        <p:cTn id="67" dur="1000" fill="hold"/>
                                        <p:tgtEl>
                                          <p:spTgt spid="6148">
                                            <p:txEl>
                                              <p:pRg st="8" end="8"/>
                                            </p:txEl>
                                          </p:spTgt>
                                        </p:tgtEl>
                                        <p:attrNameLst>
                                          <p:attrName>ppt_x</p:attrName>
                                        </p:attrNameLst>
                                      </p:cBhvr>
                                      <p:tavLst>
                                        <p:tav tm="0">
                                          <p:val>
                                            <p:strVal val="#ppt_x-.2"/>
                                          </p:val>
                                        </p:tav>
                                        <p:tav tm="100000">
                                          <p:val>
                                            <p:strVal val="#ppt_x"/>
                                          </p:val>
                                        </p:tav>
                                      </p:tavLst>
                                    </p:anim>
                                    <p:anim calcmode="lin" valueType="num">
                                      <p:cBhvr>
                                        <p:cTn id="68" dur="1000" fill="hold"/>
                                        <p:tgtEl>
                                          <p:spTgt spid="6148">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614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0"/>
            <a:ext cx="8229600" cy="1143000"/>
          </a:xfrm>
        </p:spPr>
        <p:txBody>
          <a:bodyPr/>
          <a:lstStyle/>
          <a:p>
            <a:pPr algn="l" eaLnBrk="1" hangingPunct="1"/>
            <a:r>
              <a:rPr lang="en-US" dirty="0"/>
              <a:t>Email Message Center</a:t>
            </a:r>
            <a:endParaRPr lang="en-US" dirty="0" smtClean="0">
              <a:latin typeface="Calibri" pitchFamily="34" charset="0"/>
            </a:endParaRPr>
          </a:p>
        </p:txBody>
      </p:sp>
      <p:sp>
        <p:nvSpPr>
          <p:cNvPr id="40963" name="Text Box 3"/>
          <p:cNvSpPr txBox="1">
            <a:spLocks noChangeArrowheads="1"/>
          </p:cNvSpPr>
          <p:nvPr/>
        </p:nvSpPr>
        <p:spPr bwMode="auto">
          <a:xfrm>
            <a:off x="228600" y="1295400"/>
            <a:ext cx="8353425" cy="708025"/>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Since your site has all the club members’ email addresses, sending a broadcast message to all or selected members is easy.</a:t>
            </a:r>
          </a:p>
        </p:txBody>
      </p:sp>
      <p:sp>
        <p:nvSpPr>
          <p:cNvPr id="11" name="TextBox 10"/>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0" name="Text Box 3"/>
          <p:cNvSpPr txBox="1">
            <a:spLocks noChangeArrowheads="1"/>
          </p:cNvSpPr>
          <p:nvPr/>
        </p:nvSpPr>
        <p:spPr bwMode="auto">
          <a:xfrm>
            <a:off x="333375" y="784058"/>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Composing &amp; Messages to Recipients</a:t>
            </a:r>
            <a:endParaRPr lang="en-US" sz="2800" b="1" dirty="0">
              <a:solidFill>
                <a:schemeClr val="bg1">
                  <a:lumMod val="50000"/>
                </a:schemeClr>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163" y="2132045"/>
            <a:ext cx="4807679" cy="4064713"/>
          </a:xfrm>
          <a:prstGeom prst="rect">
            <a:avLst/>
          </a:prstGeom>
        </p:spPr>
      </p:pic>
      <p:sp>
        <p:nvSpPr>
          <p:cNvPr id="12" name="Text Box 3"/>
          <p:cNvSpPr txBox="1">
            <a:spLocks noChangeArrowheads="1"/>
          </p:cNvSpPr>
          <p:nvPr/>
        </p:nvSpPr>
        <p:spPr bwMode="auto">
          <a:xfrm>
            <a:off x="5281127" y="2132045"/>
            <a:ext cx="3405673" cy="1323439"/>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Customize emails with personalized greetings and key information by inserting mail merge fields.</a:t>
            </a:r>
            <a:endParaRPr lang="en-US" sz="2000" dirty="0">
              <a:solidFill>
                <a:schemeClr val="tx1">
                  <a:lumMod val="75000"/>
                  <a:lumOff val="25000"/>
                </a:schemeClr>
              </a:solidFill>
              <a:latin typeface="Calibri" pitchFamily="34" charset="0"/>
            </a:endParaRPr>
          </a:p>
        </p:txBody>
      </p:sp>
      <p:sp>
        <p:nvSpPr>
          <p:cNvPr id="13" name="Text Box 3"/>
          <p:cNvSpPr txBox="1">
            <a:spLocks noChangeArrowheads="1"/>
          </p:cNvSpPr>
          <p:nvPr/>
        </p:nvSpPr>
        <p:spPr bwMode="auto">
          <a:xfrm>
            <a:off x="5298233" y="3607884"/>
            <a:ext cx="3405673" cy="1938992"/>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Distribution lists by member type are automatically generated. You can also create custom lists for club executives, directors, committees, etc.</a:t>
            </a:r>
            <a:endParaRPr lang="en-US" sz="20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361788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algn="l"/>
            <a:r>
              <a:rPr lang="en-US" dirty="0" err="1" smtClean="0">
                <a:latin typeface="Calibri" pitchFamily="34" charset="0"/>
              </a:rPr>
              <a:t>eBulletin</a:t>
            </a:r>
            <a:endParaRPr lang="en-US" dirty="0" smtClean="0">
              <a:latin typeface="Calibri" pitchFamily="34" charset="0"/>
            </a:endParaRPr>
          </a:p>
        </p:txBody>
      </p:sp>
      <p:sp>
        <p:nvSpPr>
          <p:cNvPr id="45060" name="Text Box 4"/>
          <p:cNvSpPr txBox="1">
            <a:spLocks noChangeArrowheads="1"/>
          </p:cNvSpPr>
          <p:nvPr/>
        </p:nvSpPr>
        <p:spPr bwMode="auto">
          <a:xfrm>
            <a:off x="314734" y="1103055"/>
            <a:ext cx="4643437" cy="3939540"/>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The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a:t>
            </a:r>
            <a:r>
              <a:rPr lang="en-US" sz="2000" dirty="0">
                <a:solidFill>
                  <a:schemeClr val="tx1">
                    <a:lumMod val="75000"/>
                    <a:lumOff val="25000"/>
                  </a:schemeClr>
                </a:solidFill>
                <a:latin typeface="Calibri" pitchFamily="34" charset="0"/>
              </a:rPr>
              <a:t>is a great way to </a:t>
            </a:r>
            <a:r>
              <a:rPr lang="en-US" sz="2000" dirty="0" smtClean="0">
                <a:solidFill>
                  <a:schemeClr val="tx1">
                    <a:lumMod val="75000"/>
                    <a:lumOff val="25000"/>
                  </a:schemeClr>
                </a:solidFill>
                <a:latin typeface="Calibri" pitchFamily="34" charset="0"/>
              </a:rPr>
              <a:t>share th</a:t>
            </a:r>
            <a:r>
              <a:rPr lang="en-US" sz="2000" dirty="0" smtClean="0">
                <a:solidFill>
                  <a:schemeClr val="tx1">
                    <a:lumMod val="75000"/>
                    <a:lumOff val="25000"/>
                  </a:schemeClr>
                </a:solidFill>
                <a:latin typeface="Calibri" pitchFamily="34" charset="0"/>
              </a:rPr>
              <a:t>e latest district news</a:t>
            </a:r>
            <a:r>
              <a:rPr lang="en-US" sz="2000" dirty="0" smtClean="0">
                <a:solidFill>
                  <a:schemeClr val="tx1">
                    <a:lumMod val="75000"/>
                    <a:lumOff val="25000"/>
                  </a:schemeClr>
                </a:solidFill>
                <a:latin typeface="Calibri" pitchFamily="34" charset="0"/>
              </a:rPr>
              <a:t> </a:t>
            </a:r>
            <a:r>
              <a:rPr lang="en-US" sz="2000" dirty="0">
                <a:solidFill>
                  <a:schemeClr val="tx1">
                    <a:lumMod val="75000"/>
                    <a:lumOff val="25000"/>
                  </a:schemeClr>
                </a:solidFill>
                <a:latin typeface="Calibri" pitchFamily="34" charset="0"/>
              </a:rPr>
              <a:t>and membership growth and </a:t>
            </a:r>
            <a:r>
              <a:rPr lang="en-US" sz="2000" dirty="0" smtClean="0">
                <a:solidFill>
                  <a:schemeClr val="tx1">
                    <a:lumMod val="75000"/>
                    <a:lumOff val="25000"/>
                  </a:schemeClr>
                </a:solidFill>
                <a:latin typeface="Calibri" pitchFamily="34" charset="0"/>
              </a:rPr>
              <a:t>retention information. </a:t>
            </a:r>
            <a:endParaRPr lang="en-US" sz="2000" dirty="0">
              <a:solidFill>
                <a:schemeClr val="tx1">
                  <a:lumMod val="75000"/>
                  <a:lumOff val="25000"/>
                </a:schemeClr>
              </a:solidFill>
              <a:latin typeface="Calibri" pitchFamily="34" charset="0"/>
            </a:endParaRPr>
          </a:p>
          <a:p>
            <a:pPr>
              <a:spcBef>
                <a:spcPct val="50000"/>
              </a:spcBef>
            </a:pPr>
            <a:r>
              <a:rPr lang="en-US" sz="2000" dirty="0">
                <a:solidFill>
                  <a:schemeClr val="tx1">
                    <a:lumMod val="75000"/>
                    <a:lumOff val="25000"/>
                  </a:schemeClr>
                </a:solidFill>
                <a:latin typeface="Calibri" pitchFamily="34" charset="0"/>
              </a:rPr>
              <a:t>Create a professional email newsletter quickly by incorporating contents such as stories, </a:t>
            </a:r>
            <a:r>
              <a:rPr lang="en-US" sz="2000" dirty="0" smtClean="0">
                <a:solidFill>
                  <a:schemeClr val="tx1">
                    <a:lumMod val="75000"/>
                    <a:lumOff val="25000"/>
                  </a:schemeClr>
                </a:solidFill>
                <a:latin typeface="Calibri" pitchFamily="34" charset="0"/>
              </a:rPr>
              <a:t>news and </a:t>
            </a:r>
            <a:r>
              <a:rPr lang="en-US" sz="2000" dirty="0">
                <a:solidFill>
                  <a:schemeClr val="tx1">
                    <a:lumMod val="75000"/>
                    <a:lumOff val="25000"/>
                  </a:schemeClr>
                </a:solidFill>
                <a:latin typeface="Calibri" pitchFamily="34" charset="0"/>
              </a:rPr>
              <a:t>events from the website</a:t>
            </a:r>
            <a:r>
              <a:rPr lang="en-US" sz="2000" dirty="0">
                <a:solidFill>
                  <a:schemeClr val="tx1">
                    <a:lumMod val="75000"/>
                    <a:lumOff val="25000"/>
                  </a:schemeClr>
                </a:solidFill>
                <a:latin typeface="Calibri" pitchFamily="34" charset="0"/>
              </a:rPr>
              <a:t>. Easily personalize the look of your bulletin with custom banners, footers, themes and layouts. </a:t>
            </a:r>
          </a:p>
          <a:p>
            <a:pPr>
              <a:spcBef>
                <a:spcPct val="50000"/>
              </a:spcBef>
            </a:pPr>
            <a:endParaRPr lang="en-US" sz="2000" dirty="0">
              <a:solidFill>
                <a:schemeClr val="tx1">
                  <a:lumMod val="75000"/>
                  <a:lumOff val="25000"/>
                </a:schemeClr>
              </a:solidFill>
              <a:latin typeface="Calibri" pitchFamily="34" charset="0"/>
            </a:endParaRPr>
          </a:p>
          <a:p>
            <a:pPr>
              <a:spcBef>
                <a:spcPct val="50000"/>
              </a:spcBef>
            </a:pPr>
            <a:endParaRPr lang="en-US" sz="2000" dirty="0">
              <a:solidFill>
                <a:schemeClr val="tx1">
                  <a:lumMod val="75000"/>
                  <a:lumOff val="25000"/>
                </a:schemeClr>
              </a:solidFill>
              <a:latin typeface="Calibri" pitchFamily="34" charset="0"/>
            </a:endParaRPr>
          </a:p>
        </p:txBody>
      </p:sp>
      <p:sp>
        <p:nvSpPr>
          <p:cNvPr id="7" name="TextBox 6"/>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765" y="1219200"/>
            <a:ext cx="4013835" cy="4246737"/>
          </a:xfrm>
          <a:prstGeom prst="rect">
            <a:avLst/>
          </a:prstGeom>
        </p:spPr>
      </p:pic>
      <p:sp>
        <p:nvSpPr>
          <p:cNvPr id="8" name="Text Box 4"/>
          <p:cNvSpPr txBox="1">
            <a:spLocks noChangeArrowheads="1"/>
          </p:cNvSpPr>
          <p:nvPr/>
        </p:nvSpPr>
        <p:spPr bwMode="auto">
          <a:xfrm>
            <a:off x="-152400" y="4233208"/>
            <a:ext cx="4902200" cy="1938992"/>
          </a:xfrm>
          <a:prstGeom prst="rect">
            <a:avLst/>
          </a:prstGeom>
          <a:noFill/>
          <a:ln w="9525">
            <a:noFill/>
            <a:miter lim="800000"/>
            <a:headEnd/>
            <a:tailEnd/>
          </a:ln>
        </p:spPr>
        <p:txBody>
          <a:bodyPr wrap="square">
            <a:spAutoFit/>
          </a:bodyPr>
          <a:lstStyle/>
          <a:p>
            <a:pPr lvl="1">
              <a:spcBef>
                <a:spcPct val="50000"/>
              </a:spcBef>
            </a:pPr>
            <a:r>
              <a:rPr lang="en-US" sz="2000" dirty="0" smtClean="0">
                <a:solidFill>
                  <a:schemeClr val="tx1">
                    <a:lumMod val="75000"/>
                    <a:lumOff val="25000"/>
                  </a:schemeClr>
                </a:solidFill>
                <a:latin typeface="Calibri" pitchFamily="34" charset="0"/>
              </a:rPr>
              <a:t>Editors can focus on the content of the bulletin and not have to worry about the layout or technical issues. Integrating stories, events, announcements and speakers is as simple as selecting a checkbox.</a:t>
            </a:r>
            <a:endParaRPr lang="en-US" sz="20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4271352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algn="l" eaLnBrk="1" hangingPunct="1"/>
            <a:r>
              <a:rPr lang="en-US" dirty="0" err="1" smtClean="0"/>
              <a:t>eBulletin</a:t>
            </a:r>
            <a:endParaRPr lang="en-US" dirty="0" smtClean="0"/>
          </a:p>
        </p:txBody>
      </p:sp>
      <p:sp>
        <p:nvSpPr>
          <p:cNvPr id="38915" name="Text Box 3"/>
          <p:cNvSpPr txBox="1">
            <a:spLocks noChangeArrowheads="1"/>
          </p:cNvSpPr>
          <p:nvPr/>
        </p:nvSpPr>
        <p:spPr bwMode="auto">
          <a:xfrm>
            <a:off x="457200" y="7721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Archiving</a:t>
            </a:r>
            <a:endParaRPr lang="en-US" sz="2800" b="1" dirty="0">
              <a:solidFill>
                <a:schemeClr val="bg1">
                  <a:lumMod val="50000"/>
                </a:schemeClr>
              </a:solidFill>
              <a:latin typeface="Calibri" pitchFamily="34" charset="0"/>
            </a:endParaRPr>
          </a:p>
        </p:txBody>
      </p:sp>
      <p:sp>
        <p:nvSpPr>
          <p:cNvPr id="51204" name="Text Box 4"/>
          <p:cNvSpPr txBox="1">
            <a:spLocks noChangeArrowheads="1"/>
          </p:cNvSpPr>
          <p:nvPr/>
        </p:nvSpPr>
        <p:spPr bwMode="auto">
          <a:xfrm>
            <a:off x="0" y="1352629"/>
            <a:ext cx="8686800" cy="1785104"/>
          </a:xfrm>
          <a:prstGeom prst="rect">
            <a:avLst/>
          </a:prstGeom>
          <a:noFill/>
          <a:ln w="9525">
            <a:noFill/>
            <a:miter lim="800000"/>
            <a:headEnd/>
            <a:tailEnd/>
          </a:ln>
        </p:spPr>
        <p:txBody>
          <a:bodyPr wrap="square">
            <a:spAutoFit/>
          </a:bodyPr>
          <a:lstStyle/>
          <a:p>
            <a:pPr lvl="1">
              <a:spcBef>
                <a:spcPct val="50000"/>
              </a:spcBef>
            </a:pPr>
            <a:r>
              <a:rPr lang="en-US" sz="2000" dirty="0" smtClean="0">
                <a:solidFill>
                  <a:schemeClr val="tx1">
                    <a:lumMod val="75000"/>
                    <a:lumOff val="25000"/>
                  </a:schemeClr>
                </a:solidFill>
                <a:latin typeface="Calibri" pitchFamily="34" charset="0"/>
              </a:rPr>
              <a:t>Create separate groups and editions of your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each tailored with their own design and content for your </a:t>
            </a:r>
            <a:r>
              <a:rPr lang="en-US" sz="2000" dirty="0" smtClean="0">
                <a:solidFill>
                  <a:schemeClr val="tx1">
                    <a:lumMod val="75000"/>
                    <a:lumOff val="25000"/>
                  </a:schemeClr>
                </a:solidFill>
                <a:latin typeface="Calibri" pitchFamily="34" charset="0"/>
              </a:rPr>
              <a:t>clubs, bulletin subscribers, former members, and </a:t>
            </a:r>
            <a:r>
              <a:rPr lang="en-US" sz="2000" dirty="0" smtClean="0">
                <a:solidFill>
                  <a:schemeClr val="tx1">
                    <a:lumMod val="75000"/>
                    <a:lumOff val="25000"/>
                  </a:schemeClr>
                </a:solidFill>
                <a:latin typeface="Calibri" pitchFamily="34" charset="0"/>
              </a:rPr>
              <a:t>other contacts.</a:t>
            </a:r>
          </a:p>
          <a:p>
            <a:pPr lvl="1">
              <a:spcBef>
                <a:spcPct val="50000"/>
              </a:spcBef>
            </a:pPr>
            <a:r>
              <a:rPr lang="en-US" sz="2000" dirty="0" smtClean="0">
                <a:solidFill>
                  <a:schemeClr val="tx1">
                    <a:lumMod val="75000"/>
                    <a:lumOff val="25000"/>
                  </a:schemeClr>
                </a:solidFill>
                <a:latin typeface="Calibri" pitchFamily="34" charset="0"/>
              </a:rPr>
              <a:t>Quickly and easily build, publish and email your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which automatically gets archived and linked to your homepage.</a:t>
            </a:r>
            <a:endParaRPr lang="en-US" sz="2000" dirty="0">
              <a:solidFill>
                <a:schemeClr val="tx1">
                  <a:lumMod val="75000"/>
                  <a:lumOff val="25000"/>
                </a:schemeClr>
              </a:solidFill>
              <a:latin typeface="Calibri" pitchFamily="34" charset="0"/>
            </a:endParaRPr>
          </a:p>
        </p:txBody>
      </p:sp>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69269"/>
            <a:ext cx="5791200" cy="290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548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algn="l"/>
            <a:r>
              <a:rPr lang="en-US" dirty="0" smtClean="0">
                <a:latin typeface="Calibri" pitchFamily="34" charset="0"/>
              </a:rPr>
              <a:t>Event Planner</a:t>
            </a:r>
          </a:p>
        </p:txBody>
      </p:sp>
      <p:sp>
        <p:nvSpPr>
          <p:cNvPr id="53252" name="Text Box 4"/>
          <p:cNvSpPr txBox="1">
            <a:spLocks noChangeArrowheads="1"/>
          </p:cNvSpPr>
          <p:nvPr/>
        </p:nvSpPr>
        <p:spPr bwMode="auto">
          <a:xfrm>
            <a:off x="457200" y="1084262"/>
            <a:ext cx="8064500" cy="1015663"/>
          </a:xfrm>
          <a:prstGeom prst="rect">
            <a:avLst/>
          </a:prstGeom>
          <a:noFill/>
          <a:ln w="9525">
            <a:noFill/>
            <a:miter lim="800000"/>
            <a:headEnd/>
            <a:tailEnd/>
          </a:ln>
        </p:spPr>
        <p:txBody>
          <a:bodyPr>
            <a:spAutoFit/>
          </a:bodyPr>
          <a:lstStyle/>
          <a:p>
            <a:pPr>
              <a:spcBef>
                <a:spcPct val="50000"/>
              </a:spcBef>
            </a:pPr>
            <a:r>
              <a:rPr lang="en-US" sz="2000" b="1" dirty="0" smtClean="0">
                <a:solidFill>
                  <a:schemeClr val="tx1">
                    <a:lumMod val="75000"/>
                    <a:lumOff val="25000"/>
                  </a:schemeClr>
                </a:solidFill>
                <a:latin typeface="Calibri" pitchFamily="34" charset="0"/>
              </a:rPr>
              <a:t>Organizing and promoting</a:t>
            </a:r>
            <a:r>
              <a:rPr lang="en-US" sz="2000" dirty="0" smtClean="0">
                <a:solidFill>
                  <a:schemeClr val="tx1">
                    <a:lumMod val="75000"/>
                    <a:lumOff val="25000"/>
                  </a:schemeClr>
                </a:solidFill>
                <a:latin typeface="Calibri" pitchFamily="34" charset="0"/>
              </a:rPr>
              <a:t> your </a:t>
            </a:r>
            <a:r>
              <a:rPr lang="en-US" sz="2000" dirty="0" smtClean="0">
                <a:solidFill>
                  <a:schemeClr val="tx1">
                    <a:lumMod val="75000"/>
                    <a:lumOff val="25000"/>
                  </a:schemeClr>
                </a:solidFill>
                <a:latin typeface="Calibri" pitchFamily="34" charset="0"/>
              </a:rPr>
              <a:t>district </a:t>
            </a:r>
            <a:r>
              <a:rPr lang="en-US" sz="2000" dirty="0" smtClean="0">
                <a:solidFill>
                  <a:schemeClr val="tx1">
                    <a:lumMod val="75000"/>
                    <a:lumOff val="25000"/>
                  </a:schemeClr>
                </a:solidFill>
                <a:latin typeface="Calibri" pitchFamily="34" charset="0"/>
              </a:rPr>
              <a:t>events has never been easier. A listing of upcoming events automatically appears in your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and on your website, which links back to a detailed event page. </a:t>
            </a:r>
            <a:endParaRPr lang="en-US" sz="2000" dirty="0">
              <a:solidFill>
                <a:schemeClr val="tx1">
                  <a:lumMod val="75000"/>
                  <a:lumOff val="2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946" y="2118586"/>
            <a:ext cx="2571750" cy="233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533400" y="2184737"/>
            <a:ext cx="5105400" cy="2092881"/>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Club members and non-members can register or decline for events with a simple click, no password required. </a:t>
            </a:r>
            <a:r>
              <a:rPr lang="en-US" sz="2000" dirty="0">
                <a:solidFill>
                  <a:schemeClr val="tx1">
                    <a:lumMod val="75000"/>
                    <a:lumOff val="25000"/>
                  </a:schemeClr>
                </a:solidFill>
                <a:latin typeface="Calibri" pitchFamily="34" charset="0"/>
              </a:rPr>
              <a:t>Members can register their guests, include comments and see a reminder of their events in their </a:t>
            </a:r>
            <a:r>
              <a:rPr lang="en-US" sz="2000" dirty="0" err="1">
                <a:solidFill>
                  <a:schemeClr val="tx1">
                    <a:lumMod val="75000"/>
                    <a:lumOff val="25000"/>
                  </a:schemeClr>
                </a:solidFill>
                <a:latin typeface="Calibri" pitchFamily="34" charset="0"/>
              </a:rPr>
              <a:t>eBulletin</a:t>
            </a:r>
            <a:r>
              <a:rPr lang="en-US" sz="2000" dirty="0">
                <a:solidFill>
                  <a:schemeClr val="tx1">
                    <a:lumMod val="75000"/>
                    <a:lumOff val="25000"/>
                  </a:schemeClr>
                </a:solidFill>
                <a:latin typeface="Calibri" pitchFamily="34" charset="0"/>
              </a:rPr>
              <a:t>.  </a:t>
            </a:r>
          </a:p>
          <a:p>
            <a:pPr>
              <a:spcBef>
                <a:spcPct val="50000"/>
              </a:spcBef>
            </a:pPr>
            <a:r>
              <a:rPr lang="en-US" sz="2000" dirty="0" smtClean="0">
                <a:solidFill>
                  <a:schemeClr val="tx1">
                    <a:lumMod val="75000"/>
                    <a:lumOff val="25000"/>
                  </a:schemeClr>
                </a:solidFill>
                <a:latin typeface="Calibri" pitchFamily="34" charset="0"/>
              </a:rPr>
              <a:t> </a:t>
            </a:r>
            <a:endParaRPr lang="en-US" sz="2000" dirty="0">
              <a:solidFill>
                <a:schemeClr val="tx1">
                  <a:lumMod val="75000"/>
                  <a:lumOff val="25000"/>
                </a:schemeClr>
              </a:solidFill>
              <a:latin typeface="Calibri" pitchFamily="34" charset="0"/>
            </a:endParaRPr>
          </a:p>
        </p:txBody>
      </p:sp>
      <p:sp>
        <p:nvSpPr>
          <p:cNvPr id="8" name="Text Box 4"/>
          <p:cNvSpPr txBox="1">
            <a:spLocks noChangeArrowheads="1"/>
          </p:cNvSpPr>
          <p:nvPr/>
        </p:nvSpPr>
        <p:spPr bwMode="auto">
          <a:xfrm>
            <a:off x="533400" y="3950217"/>
            <a:ext cx="5105400" cy="2092881"/>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Event chairs can print up to date attendee lists, send emails and reminders and even print name tags! Even </a:t>
            </a:r>
            <a:r>
              <a:rPr lang="en-US" sz="2000" dirty="0">
                <a:solidFill>
                  <a:schemeClr val="tx1">
                    <a:lumMod val="75000"/>
                    <a:lumOff val="25000"/>
                  </a:schemeClr>
                </a:solidFill>
                <a:latin typeface="Calibri" pitchFamily="34" charset="0"/>
              </a:rPr>
              <a:t>create online sign-up sheets to easily allow members and non-members to volunteer for tasks!</a:t>
            </a:r>
          </a:p>
          <a:p>
            <a:pPr>
              <a:spcBef>
                <a:spcPct val="50000"/>
              </a:spcBef>
            </a:pPr>
            <a:endParaRPr lang="en-US" sz="2000"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301031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229600" cy="1143000"/>
          </a:xfrm>
        </p:spPr>
        <p:txBody>
          <a:bodyPr/>
          <a:lstStyle/>
          <a:p>
            <a:pPr algn="l" eaLnBrk="1" hangingPunct="1"/>
            <a:r>
              <a:rPr lang="en-US" dirty="0" smtClean="0">
                <a:latin typeface="Calibri" pitchFamily="34" charset="0"/>
              </a:rPr>
              <a:t> Committees Module </a:t>
            </a:r>
          </a:p>
        </p:txBody>
      </p:sp>
      <p:sp>
        <p:nvSpPr>
          <p:cNvPr id="77828" name="Text Box 4"/>
          <p:cNvSpPr txBox="1">
            <a:spLocks noChangeArrowheads="1"/>
          </p:cNvSpPr>
          <p:nvPr/>
        </p:nvSpPr>
        <p:spPr bwMode="auto">
          <a:xfrm>
            <a:off x="304800" y="1066800"/>
            <a:ext cx="8247063" cy="1015663"/>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Store your committee lists and information in a dedicated area for your </a:t>
            </a:r>
            <a:r>
              <a:rPr lang="en-US" sz="2000" dirty="0" smtClean="0">
                <a:solidFill>
                  <a:schemeClr val="tx1">
                    <a:lumMod val="75000"/>
                    <a:lumOff val="25000"/>
                  </a:schemeClr>
                </a:solidFill>
                <a:latin typeface="Calibri" pitchFamily="34" charset="0"/>
              </a:rPr>
              <a:t>district. </a:t>
            </a:r>
            <a:r>
              <a:rPr lang="en-US" sz="2000" dirty="0" smtClean="0">
                <a:solidFill>
                  <a:schemeClr val="tx1">
                    <a:lumMod val="75000"/>
                    <a:lumOff val="25000"/>
                  </a:schemeClr>
                </a:solidFill>
                <a:latin typeface="Calibri" pitchFamily="34" charset="0"/>
              </a:rPr>
              <a:t>All members, chairs and secretaries can be identified and listed and have their own directory listing.</a:t>
            </a:r>
            <a:endParaRPr lang="en-US" sz="2000" dirty="0">
              <a:solidFill>
                <a:schemeClr val="tx1">
                  <a:lumMod val="75000"/>
                  <a:lumOff val="25000"/>
                </a:schemeClr>
              </a:solidFill>
              <a:latin typeface="Calibri" pitchFamily="34" charset="0"/>
            </a:endParaRPr>
          </a:p>
        </p:txBody>
      </p:sp>
      <p:sp>
        <p:nvSpPr>
          <p:cNvPr id="10" name="TextBox 9"/>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8488" b="22313"/>
          <a:stretch/>
        </p:blipFill>
        <p:spPr>
          <a:xfrm>
            <a:off x="5375987" y="1981200"/>
            <a:ext cx="3644787" cy="3194180"/>
          </a:xfrm>
          <a:prstGeom prst="rect">
            <a:avLst/>
          </a:prstGeom>
        </p:spPr>
      </p:pic>
      <p:sp>
        <p:nvSpPr>
          <p:cNvPr id="7" name="Text Box 4"/>
          <p:cNvSpPr txBox="1">
            <a:spLocks noChangeArrowheads="1"/>
          </p:cNvSpPr>
          <p:nvPr/>
        </p:nvSpPr>
        <p:spPr bwMode="auto">
          <a:xfrm>
            <a:off x="263120" y="2362200"/>
            <a:ext cx="4086208" cy="2585323"/>
          </a:xfrm>
          <a:prstGeom prst="rect">
            <a:avLst/>
          </a:prstGeom>
          <a:noFill/>
          <a:ln w="9525">
            <a:noFill/>
            <a:miter lim="800000"/>
            <a:headEnd/>
            <a:tailEnd/>
          </a:ln>
        </p:spPr>
        <p:txBody>
          <a:bodyPr wrap="square">
            <a:spAutoFit/>
          </a:bodyPr>
          <a:lstStyle/>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Post documents ands set their security levels to be visible by committee members only</a:t>
            </a:r>
          </a:p>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Create and send targeted emails to committee and sub-committee members</a:t>
            </a:r>
          </a:p>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Create multiple levels of sub-committees</a:t>
            </a:r>
            <a:endParaRPr lang="en-US" dirty="0">
              <a:solidFill>
                <a:schemeClr val="tx1">
                  <a:lumMod val="75000"/>
                  <a:lumOff val="25000"/>
                </a:schemeClr>
              </a:solidFill>
              <a:latin typeface="Calibri" pitchFamily="34" charset="0"/>
            </a:endParaRPr>
          </a:p>
        </p:txBody>
      </p:sp>
    </p:spTree>
    <p:extLst>
      <p:ext uri="{BB962C8B-B14F-4D97-AF65-F5344CB8AC3E}">
        <p14:creationId xmlns:p14="http://schemas.microsoft.com/office/powerpoint/2010/main" val="419739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74196"/>
            <a:ext cx="8229600" cy="4525963"/>
          </a:xfrm>
        </p:spPr>
        <p:txBody>
          <a:bodyPr/>
          <a:lstStyle/>
          <a:p>
            <a:pPr marL="0" indent="0">
              <a:buNone/>
            </a:pPr>
            <a:r>
              <a:rPr lang="en-CA" sz="2000" b="0" dirty="0" smtClean="0">
                <a:solidFill>
                  <a:schemeClr val="tx1">
                    <a:lumMod val="75000"/>
                    <a:lumOff val="25000"/>
                  </a:schemeClr>
                </a:solidFill>
              </a:rPr>
              <a:t>ClubRunner is the </a:t>
            </a:r>
            <a:r>
              <a:rPr lang="en-CA" sz="2000" dirty="0" smtClean="0">
                <a:solidFill>
                  <a:schemeClr val="tx1">
                    <a:lumMod val="75000"/>
                    <a:lumOff val="25000"/>
                  </a:schemeClr>
                </a:solidFill>
              </a:rPr>
              <a:t>first</a:t>
            </a:r>
            <a:r>
              <a:rPr lang="en-CA" sz="2000" b="0" dirty="0" smtClean="0">
                <a:solidFill>
                  <a:schemeClr val="tx1">
                    <a:lumMod val="75000"/>
                    <a:lumOff val="25000"/>
                  </a:schemeClr>
                </a:solidFill>
              </a:rPr>
              <a:t> vendor to have </a:t>
            </a:r>
            <a:r>
              <a:rPr lang="en-CA" sz="2000" dirty="0" smtClean="0">
                <a:solidFill>
                  <a:schemeClr val="tx1">
                    <a:lumMod val="75000"/>
                    <a:lumOff val="25000"/>
                  </a:schemeClr>
                </a:solidFill>
              </a:rPr>
              <a:t>fully integrated</a:t>
            </a:r>
            <a:r>
              <a:rPr lang="en-CA" sz="2000" b="0" dirty="0" smtClean="0">
                <a:solidFill>
                  <a:schemeClr val="tx1">
                    <a:lumMod val="75000"/>
                    <a:lumOff val="25000"/>
                  </a:schemeClr>
                </a:solidFill>
              </a:rPr>
              <a:t> its database with RI and is the leader in terms of the number of fields integrated.</a:t>
            </a:r>
          </a:p>
          <a:p>
            <a:pPr marL="0" indent="0">
              <a:buNone/>
            </a:pPr>
            <a:r>
              <a:rPr lang="en-CA" sz="2000" b="0" dirty="0" smtClean="0">
                <a:solidFill>
                  <a:schemeClr val="tx1">
                    <a:lumMod val="75000"/>
                    <a:lumOff val="25000"/>
                  </a:schemeClr>
                </a:solidFill>
              </a:rPr>
              <a:t/>
            </a:r>
            <a:br>
              <a:rPr lang="en-CA" sz="2000" b="0" dirty="0" smtClean="0">
                <a:solidFill>
                  <a:schemeClr val="tx1">
                    <a:lumMod val="75000"/>
                    <a:lumOff val="25000"/>
                  </a:schemeClr>
                </a:solidFill>
              </a:rPr>
            </a:br>
            <a:r>
              <a:rPr lang="en-CA" sz="2000" b="0" dirty="0" smtClean="0">
                <a:solidFill>
                  <a:schemeClr val="tx1">
                    <a:lumMod val="75000"/>
                    <a:lumOff val="25000"/>
                  </a:schemeClr>
                </a:solidFill>
              </a:rPr>
              <a:t>The RI Integration feature syncs:</a:t>
            </a:r>
          </a:p>
          <a:p>
            <a:pPr lvl="1">
              <a:buFont typeface="Arial" pitchFamily="34" charset="0"/>
              <a:buChar char="•"/>
            </a:pPr>
            <a:r>
              <a:rPr lang="en-CA" sz="2000" dirty="0" smtClean="0">
                <a:solidFill>
                  <a:schemeClr val="tx1">
                    <a:lumMod val="75000"/>
                    <a:lumOff val="25000"/>
                  </a:schemeClr>
                </a:solidFill>
              </a:rPr>
              <a:t>Member Information</a:t>
            </a:r>
          </a:p>
          <a:p>
            <a:pPr lvl="1">
              <a:buFont typeface="Arial" pitchFamily="34" charset="0"/>
              <a:buChar char="•"/>
            </a:pPr>
            <a:r>
              <a:rPr lang="en-CA" sz="2000" b="0" dirty="0" smtClean="0">
                <a:solidFill>
                  <a:schemeClr val="tx1">
                    <a:lumMod val="75000"/>
                    <a:lumOff val="25000"/>
                  </a:schemeClr>
                </a:solidFill>
              </a:rPr>
              <a:t>Member Terminations</a:t>
            </a:r>
          </a:p>
          <a:p>
            <a:pPr lvl="1">
              <a:buFont typeface="Arial" pitchFamily="34" charset="0"/>
              <a:buChar char="•"/>
            </a:pPr>
            <a:r>
              <a:rPr lang="en-CA" sz="2000" dirty="0" smtClean="0">
                <a:solidFill>
                  <a:schemeClr val="tx1">
                    <a:lumMod val="75000"/>
                    <a:lumOff val="25000"/>
                  </a:schemeClr>
                </a:solidFill>
              </a:rPr>
              <a:t>Club Officers and Executive Information</a:t>
            </a:r>
            <a:endParaRPr lang="en-CA" sz="2000" b="0" dirty="0" smtClean="0">
              <a:solidFill>
                <a:schemeClr val="tx1">
                  <a:lumMod val="75000"/>
                  <a:lumOff val="25000"/>
                </a:schemeClr>
              </a:solidFill>
            </a:endParaRPr>
          </a:p>
          <a:p>
            <a:pPr lvl="1">
              <a:buFont typeface="Arial" pitchFamily="34" charset="0"/>
              <a:buChar char="•"/>
            </a:pPr>
            <a:r>
              <a:rPr lang="en-CA" sz="2000" dirty="0" smtClean="0">
                <a:solidFill>
                  <a:schemeClr val="tx1">
                    <a:lumMod val="75000"/>
                    <a:lumOff val="25000"/>
                  </a:schemeClr>
                </a:solidFill>
              </a:rPr>
              <a:t>Club Information</a:t>
            </a:r>
          </a:p>
          <a:p>
            <a:pPr marL="0" indent="0">
              <a:buNone/>
            </a:pPr>
            <a:endParaRPr lang="en-CA" sz="2000" b="0" dirty="0">
              <a:solidFill>
                <a:schemeClr val="tx1">
                  <a:lumMod val="75000"/>
                  <a:lumOff val="25000"/>
                </a:schemeClr>
              </a:solidFill>
            </a:endParaRPr>
          </a:p>
          <a:p>
            <a:pPr marL="0" indent="0">
              <a:buNone/>
            </a:pPr>
            <a:r>
              <a:rPr lang="en-CA" sz="2000" b="0" dirty="0" smtClean="0">
                <a:solidFill>
                  <a:schemeClr val="tx1">
                    <a:lumMod val="75000"/>
                    <a:lumOff val="25000"/>
                  </a:schemeClr>
                </a:solidFill>
              </a:rPr>
              <a:t>With the RI Integration feature, you will eliminate countless hours of duplicate data entry, reduce instances of human error, eliminate the need to manually process and send semi-annual reports and instantly update member information at RI’s end</a:t>
            </a:r>
            <a:r>
              <a:rPr lang="en-CA" sz="2000" b="0" dirty="0" smtClean="0">
                <a:solidFill>
                  <a:schemeClr val="tx1">
                    <a:lumMod val="75000"/>
                    <a:lumOff val="25000"/>
                  </a:schemeClr>
                </a:solidFill>
              </a:rPr>
              <a:t>. Clubs can activate thi</a:t>
            </a:r>
            <a:r>
              <a:rPr lang="en-CA" sz="2000" b="0" dirty="0" smtClean="0">
                <a:solidFill>
                  <a:schemeClr val="tx1">
                    <a:lumMod val="75000"/>
                    <a:lumOff val="25000"/>
                  </a:schemeClr>
                </a:solidFill>
              </a:rPr>
              <a:t>s feature on their own club sites or through their district site. District executives can run reports to see the progress of each club. </a:t>
            </a:r>
            <a:endParaRPr lang="en-CA" sz="1800" b="0"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799" y="1981200"/>
            <a:ext cx="2207901" cy="2149956"/>
          </a:xfrm>
          <a:prstGeom prst="rect">
            <a:avLst/>
          </a:prstGeom>
        </p:spPr>
      </p:pic>
      <p:sp>
        <p:nvSpPr>
          <p:cNvPr id="2" name="Title 1"/>
          <p:cNvSpPr>
            <a:spLocks noGrp="1"/>
          </p:cNvSpPr>
          <p:nvPr>
            <p:ph type="title"/>
          </p:nvPr>
        </p:nvSpPr>
        <p:spPr>
          <a:xfrm>
            <a:off x="381000" y="152400"/>
            <a:ext cx="8229600" cy="1143000"/>
          </a:xfrm>
        </p:spPr>
        <p:txBody>
          <a:bodyPr/>
          <a:lstStyle/>
          <a:p>
            <a:pPr algn="l"/>
            <a:r>
              <a:rPr lang="en-CA" dirty="0" smtClean="0"/>
              <a:t>Database Integration with RI</a:t>
            </a:r>
            <a:endParaRPr lang="en-CA" dirty="0"/>
          </a:p>
        </p:txBody>
      </p:sp>
      <p:sp>
        <p:nvSpPr>
          <p:cNvPr id="5" name="TextBox 4"/>
          <p:cNvSpPr txBox="1"/>
          <p:nvPr/>
        </p:nvSpPr>
        <p:spPr>
          <a:xfrm>
            <a:off x="5591175" y="6400800"/>
            <a:ext cx="3578225" cy="615553"/>
          </a:xfrm>
          <a:prstGeom prst="rect">
            <a:avLst/>
          </a:prstGeom>
          <a:noFill/>
        </p:spPr>
        <p:txBody>
          <a:bodyPr wrap="square" rtlCol="0">
            <a:spAutoFit/>
          </a:bodyPr>
          <a:lstStyle/>
          <a:p>
            <a:pPr marL="0" lvl="8" fontAlgn="base">
              <a:spcBef>
                <a:spcPct val="0"/>
              </a:spcBef>
              <a:spcAft>
                <a:spcPct val="0"/>
              </a:spcAft>
            </a:pPr>
            <a:r>
              <a:rPr lang="en-CA" sz="1600" dirty="0">
                <a:solidFill>
                  <a:schemeClr val="bg1"/>
                </a:solidFill>
              </a:rPr>
              <a:t>http://</a:t>
            </a:r>
            <a:r>
              <a:rPr lang="en-CA" sz="1600" dirty="0" smtClean="0">
                <a:solidFill>
                  <a:schemeClr val="bg1"/>
                </a:solidFill>
              </a:rPr>
              <a:t>web.clubrunner.ca/ri-integration </a:t>
            </a:r>
            <a:endParaRPr lang="en-CA" sz="1600" dirty="0">
              <a:solidFill>
                <a:schemeClr val="bg1"/>
              </a:solidFill>
            </a:endParaRPr>
          </a:p>
          <a:p>
            <a:endParaRPr lang="en-CA" dirty="0"/>
          </a:p>
        </p:txBody>
      </p:sp>
    </p:spTree>
    <p:extLst>
      <p:ext uri="{BB962C8B-B14F-4D97-AF65-F5344CB8AC3E}">
        <p14:creationId xmlns:p14="http://schemas.microsoft.com/office/powerpoint/2010/main" val="3891703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212" y="1082285"/>
            <a:ext cx="3904588" cy="4735352"/>
          </a:xfrm>
          <a:prstGeom prst="rect">
            <a:avLst/>
          </a:prstGeom>
        </p:spPr>
      </p:pic>
      <p:sp>
        <p:nvSpPr>
          <p:cNvPr id="2" name="Title 1"/>
          <p:cNvSpPr>
            <a:spLocks noGrp="1"/>
          </p:cNvSpPr>
          <p:nvPr>
            <p:ph type="title"/>
          </p:nvPr>
        </p:nvSpPr>
        <p:spPr>
          <a:xfrm>
            <a:off x="0" y="0"/>
            <a:ext cx="8229600" cy="1143000"/>
          </a:xfrm>
        </p:spPr>
        <p:txBody>
          <a:bodyPr/>
          <a:lstStyle/>
          <a:p>
            <a:pPr algn="l"/>
            <a:r>
              <a:rPr lang="en-US" dirty="0" smtClean="0"/>
              <a:t> Online Payment </a:t>
            </a:r>
            <a:r>
              <a:rPr lang="en-US" i="1" dirty="0" smtClean="0"/>
              <a:t>&amp;</a:t>
            </a:r>
            <a:r>
              <a:rPr lang="en-US" dirty="0" smtClean="0"/>
              <a:t> </a:t>
            </a:r>
            <a:r>
              <a:rPr lang="en-US" dirty="0" err="1" smtClean="0"/>
              <a:t>eCommerce</a:t>
            </a:r>
            <a:endParaRPr lang="en-US" dirty="0"/>
          </a:p>
        </p:txBody>
      </p:sp>
      <p:sp>
        <p:nvSpPr>
          <p:cNvPr id="3" name="Content Placeholder 2"/>
          <p:cNvSpPr>
            <a:spLocks noGrp="1"/>
          </p:cNvSpPr>
          <p:nvPr>
            <p:ph idx="1"/>
          </p:nvPr>
        </p:nvSpPr>
        <p:spPr>
          <a:xfrm>
            <a:off x="304800" y="1170442"/>
            <a:ext cx="4876800" cy="4525963"/>
          </a:xfrm>
        </p:spPr>
        <p:txBody>
          <a:bodyPr/>
          <a:lstStyle/>
          <a:p>
            <a:pPr marL="0" indent="0">
              <a:buNone/>
            </a:pPr>
            <a:r>
              <a:rPr lang="en-US" sz="1800" b="0" dirty="0" smtClean="0">
                <a:solidFill>
                  <a:schemeClr val="tx1">
                    <a:lumMod val="75000"/>
                    <a:lumOff val="25000"/>
                  </a:schemeClr>
                </a:solidFill>
              </a:rPr>
              <a:t>Allows </a:t>
            </a:r>
            <a:r>
              <a:rPr lang="en-US" sz="1800" b="0" dirty="0" smtClean="0">
                <a:solidFill>
                  <a:schemeClr val="tx1">
                    <a:lumMod val="75000"/>
                    <a:lumOff val="25000"/>
                  </a:schemeClr>
                </a:solidFill>
              </a:rPr>
              <a:t>for online payments by integrating credit card payments </a:t>
            </a:r>
            <a:r>
              <a:rPr lang="en-US" sz="1800" dirty="0" smtClean="0">
                <a:solidFill>
                  <a:schemeClr val="tx1">
                    <a:lumMod val="75000"/>
                    <a:lumOff val="25000"/>
                  </a:schemeClr>
                </a:solidFill>
              </a:rPr>
              <a:t>safely</a:t>
            </a:r>
            <a:r>
              <a:rPr lang="en-US" sz="1800" b="0" dirty="0" smtClean="0">
                <a:solidFill>
                  <a:schemeClr val="tx1">
                    <a:lumMod val="75000"/>
                    <a:lumOff val="25000"/>
                  </a:schemeClr>
                </a:solidFill>
              </a:rPr>
              <a:t> and </a:t>
            </a:r>
            <a:r>
              <a:rPr lang="en-US" sz="1800" dirty="0" smtClean="0">
                <a:solidFill>
                  <a:schemeClr val="tx1">
                    <a:lumMod val="75000"/>
                    <a:lumOff val="25000"/>
                  </a:schemeClr>
                </a:solidFill>
              </a:rPr>
              <a:t>securely </a:t>
            </a:r>
            <a:r>
              <a:rPr lang="en-US" sz="1800" b="0" dirty="0" smtClean="0">
                <a:solidFill>
                  <a:schemeClr val="tx1">
                    <a:lumMod val="75000"/>
                    <a:lumOff val="25000"/>
                  </a:schemeClr>
                </a:solidFill>
              </a:rPr>
              <a:t>into your site</a:t>
            </a:r>
          </a:p>
          <a:p>
            <a:r>
              <a:rPr lang="en-US" sz="1800" b="0" dirty="0" smtClean="0">
                <a:solidFill>
                  <a:schemeClr val="tx1">
                    <a:lumMod val="75000"/>
                    <a:lumOff val="25000"/>
                  </a:schemeClr>
                </a:solidFill>
              </a:rPr>
              <a:t>Integrated with the Dues &amp; Billing Module and MyEventRunner™</a:t>
            </a:r>
          </a:p>
          <a:p>
            <a:pPr lvl="1"/>
            <a:r>
              <a:rPr lang="en-US" sz="1400" dirty="0" smtClean="0">
                <a:solidFill>
                  <a:schemeClr val="tx1">
                    <a:lumMod val="75000"/>
                    <a:lumOff val="25000"/>
                  </a:schemeClr>
                </a:solidFill>
              </a:rPr>
              <a:t>Choose when and where  to allow payments</a:t>
            </a:r>
          </a:p>
          <a:p>
            <a:pPr lvl="1"/>
            <a:r>
              <a:rPr lang="en-US" sz="1400" dirty="0" smtClean="0">
                <a:solidFill>
                  <a:schemeClr val="tx1">
                    <a:lumMod val="75000"/>
                    <a:lumOff val="25000"/>
                  </a:schemeClr>
                </a:solidFill>
              </a:rPr>
              <a:t>Use the Virtual Terminal </a:t>
            </a:r>
          </a:p>
          <a:p>
            <a:r>
              <a:rPr lang="en-US" sz="1800" b="0" dirty="0" smtClean="0">
                <a:solidFill>
                  <a:schemeClr val="tx1">
                    <a:lumMod val="75000"/>
                    <a:lumOff val="25000"/>
                  </a:schemeClr>
                </a:solidFill>
              </a:rPr>
              <a:t>All funds are deposited into your bank account </a:t>
            </a:r>
            <a:r>
              <a:rPr lang="en-US" sz="1800" dirty="0" smtClean="0">
                <a:solidFill>
                  <a:schemeClr val="tx1">
                    <a:lumMod val="75000"/>
                    <a:lumOff val="25000"/>
                  </a:schemeClr>
                </a:solidFill>
              </a:rPr>
              <a:t>immediately</a:t>
            </a:r>
          </a:p>
          <a:p>
            <a:r>
              <a:rPr lang="en-US" sz="1800" b="0" dirty="0" smtClean="0">
                <a:solidFill>
                  <a:schemeClr val="tx1">
                    <a:lumMod val="75000"/>
                    <a:lumOff val="25000"/>
                  </a:schemeClr>
                </a:solidFill>
              </a:rPr>
              <a:t>Generate reports linking payment transactions to members and events</a:t>
            </a:r>
          </a:p>
          <a:p>
            <a:pPr lvl="1"/>
            <a:r>
              <a:rPr lang="en-US" sz="1600" dirty="0" smtClean="0">
                <a:solidFill>
                  <a:schemeClr val="tx1">
                    <a:lumMod val="75000"/>
                    <a:lumOff val="25000"/>
                  </a:schemeClr>
                </a:solidFill>
              </a:rPr>
              <a:t>See exactly who has paid and how much immediately</a:t>
            </a:r>
          </a:p>
          <a:p>
            <a:r>
              <a:rPr lang="en-US" sz="1800" b="0" dirty="0" smtClean="0">
                <a:solidFill>
                  <a:schemeClr val="tx1">
                    <a:lumMod val="75000"/>
                    <a:lumOff val="25000"/>
                  </a:schemeClr>
                </a:solidFill>
              </a:rPr>
              <a:t>Collect donations with the option to setup recurring donations</a:t>
            </a:r>
          </a:p>
          <a:p>
            <a:pPr marL="0" indent="0">
              <a:buNone/>
            </a:pPr>
            <a:endParaRPr lang="en-US" sz="2000" b="0" dirty="0" smtClean="0">
              <a:solidFill>
                <a:schemeClr val="tx1">
                  <a:lumMod val="75000"/>
                  <a:lumOff val="25000"/>
                </a:schemeClr>
              </a:solidFill>
            </a:endParaRPr>
          </a:p>
          <a:p>
            <a:pPr marL="0" indent="0">
              <a:buNone/>
            </a:pPr>
            <a:endParaRPr lang="en-US" sz="2000" dirty="0" smtClean="0">
              <a:solidFill>
                <a:schemeClr val="tx1">
                  <a:lumMod val="75000"/>
                  <a:lumOff val="25000"/>
                </a:schemeClr>
              </a:solidFill>
            </a:endParaRPr>
          </a:p>
          <a:p>
            <a:endParaRPr lang="en-US" sz="1050" dirty="0" smtClean="0"/>
          </a:p>
          <a:p>
            <a:endParaRPr lang="en-US" sz="1050" b="0" dirty="0"/>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334000"/>
            <a:ext cx="1219201" cy="914400"/>
          </a:xfrm>
          <a:prstGeom prst="rect">
            <a:avLst/>
          </a:prstGeom>
        </p:spPr>
      </p:pic>
    </p:spTree>
    <p:extLst>
      <p:ext uri="{BB962C8B-B14F-4D97-AF65-F5344CB8AC3E}">
        <p14:creationId xmlns:p14="http://schemas.microsoft.com/office/powerpoint/2010/main" val="3670984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 MyEventRunner</a:t>
            </a:r>
            <a:endParaRPr lang="en-US" baseline="30000" dirty="0"/>
          </a:p>
        </p:txBody>
      </p:sp>
      <p:sp>
        <p:nvSpPr>
          <p:cNvPr id="3" name="Content Placeholder 2"/>
          <p:cNvSpPr>
            <a:spLocks noGrp="1"/>
          </p:cNvSpPr>
          <p:nvPr>
            <p:ph idx="1"/>
          </p:nvPr>
        </p:nvSpPr>
        <p:spPr>
          <a:xfrm>
            <a:off x="304800" y="1170443"/>
            <a:ext cx="4876800" cy="2791958"/>
          </a:xfrm>
        </p:spPr>
        <p:txBody>
          <a:bodyPr/>
          <a:lstStyle/>
          <a:p>
            <a:pPr marL="0" indent="0">
              <a:buNone/>
            </a:pPr>
            <a:r>
              <a:rPr lang="en-US" sz="1800" b="0" dirty="0" smtClean="0">
                <a:solidFill>
                  <a:schemeClr val="tx1">
                    <a:lumMod val="75000"/>
                    <a:lumOff val="25000"/>
                  </a:schemeClr>
                </a:solidFill>
              </a:rPr>
              <a:t>A powerful do-it-yourself online registration form designer that allows you to build your own form with custom fields and advanced options such as early bird pricing and promo codes. </a:t>
            </a:r>
          </a:p>
          <a:p>
            <a:pPr marL="0" indent="0">
              <a:buNone/>
            </a:pPr>
            <a:endParaRPr lang="en-US" sz="1800" b="0" dirty="0">
              <a:solidFill>
                <a:schemeClr val="tx1">
                  <a:lumMod val="75000"/>
                  <a:lumOff val="25000"/>
                </a:schemeClr>
              </a:solidFill>
            </a:endParaRPr>
          </a:p>
          <a:p>
            <a:pPr marL="0" indent="0">
              <a:buNone/>
            </a:pPr>
            <a:r>
              <a:rPr lang="en-US" sz="1800" b="0" dirty="0" smtClean="0">
                <a:solidFill>
                  <a:schemeClr val="tx1">
                    <a:lumMod val="75000"/>
                    <a:lumOff val="25000"/>
                  </a:schemeClr>
                </a:solidFill>
              </a:rPr>
              <a:t> </a:t>
            </a:r>
          </a:p>
          <a:p>
            <a:pPr marL="0" indent="0">
              <a:buNone/>
            </a:pPr>
            <a:endParaRPr lang="en-US" sz="2000" b="0" dirty="0" smtClean="0">
              <a:solidFill>
                <a:schemeClr val="tx1">
                  <a:lumMod val="75000"/>
                  <a:lumOff val="25000"/>
                </a:schemeClr>
              </a:solidFill>
            </a:endParaRPr>
          </a:p>
          <a:p>
            <a:pPr marL="0" indent="0">
              <a:buNone/>
            </a:pPr>
            <a:endParaRPr lang="en-US" sz="2000" dirty="0" smtClean="0">
              <a:solidFill>
                <a:schemeClr val="tx1">
                  <a:lumMod val="75000"/>
                  <a:lumOff val="25000"/>
                </a:schemeClr>
              </a:solidFill>
            </a:endParaRPr>
          </a:p>
          <a:p>
            <a:endParaRPr lang="en-US" sz="1050" dirty="0" smtClean="0"/>
          </a:p>
          <a:p>
            <a:endParaRPr lang="en-US" sz="1050" b="0" dirty="0"/>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8" name="Content Placeholder 2"/>
          <p:cNvSpPr txBox="1">
            <a:spLocks/>
          </p:cNvSpPr>
          <p:nvPr/>
        </p:nvSpPr>
        <p:spPr bwMode="auto">
          <a:xfrm>
            <a:off x="152400" y="4338735"/>
            <a:ext cx="6858000" cy="2791958"/>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fontAlgn="base">
              <a:spcBef>
                <a:spcPct val="20000"/>
              </a:spcBef>
              <a:spcAft>
                <a:spcPct val="0"/>
              </a:spcAft>
              <a:buFont typeface="Arial" charset="0"/>
              <a:buChar char="•"/>
              <a:defRPr sz="3200" b="1" kern="1200">
                <a:solidFill>
                  <a:schemeClr val="tx1">
                    <a:lumMod val="50000"/>
                    <a:lumOff val="50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50000"/>
                    <a:lumOff val="50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50000"/>
                    <a:lumOff val="50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0" dirty="0" smtClean="0">
                <a:solidFill>
                  <a:schemeClr val="tx1">
                    <a:lumMod val="75000"/>
                    <a:lumOff val="25000"/>
                  </a:schemeClr>
                </a:solidFill>
              </a:rPr>
              <a:t>Use MyEventRunner for:</a:t>
            </a:r>
            <a:br>
              <a:rPr lang="en-US" sz="1800" b="0" dirty="0" smtClean="0">
                <a:solidFill>
                  <a:schemeClr val="tx1">
                    <a:lumMod val="75000"/>
                    <a:lumOff val="25000"/>
                  </a:schemeClr>
                </a:solidFill>
              </a:rPr>
            </a:br>
            <a:endParaRPr lang="en-US" sz="1800" b="0" dirty="0" smtClean="0">
              <a:solidFill>
                <a:schemeClr val="tx1">
                  <a:lumMod val="75000"/>
                  <a:lumOff val="25000"/>
                </a:schemeClr>
              </a:solidFill>
            </a:endParaRPr>
          </a:p>
          <a:p>
            <a:pPr lvl="1">
              <a:buFont typeface="Arial" pitchFamily="34" charset="0"/>
              <a:buChar char="•"/>
            </a:pPr>
            <a:r>
              <a:rPr lang="en-US" sz="1400" dirty="0" smtClean="0">
                <a:solidFill>
                  <a:schemeClr val="tx1">
                    <a:lumMod val="75000"/>
                    <a:lumOff val="25000"/>
                  </a:schemeClr>
                </a:solidFill>
              </a:rPr>
              <a:t>Auctions</a:t>
            </a:r>
          </a:p>
          <a:p>
            <a:pPr lvl="1">
              <a:buFont typeface="Arial" pitchFamily="34" charset="0"/>
              <a:buChar char="•"/>
            </a:pPr>
            <a:r>
              <a:rPr lang="en-US" sz="1400" b="0" dirty="0" smtClean="0">
                <a:solidFill>
                  <a:schemeClr val="tx1">
                    <a:lumMod val="75000"/>
                    <a:lumOff val="25000"/>
                  </a:schemeClr>
                </a:solidFill>
              </a:rPr>
              <a:t>Event Tickets</a:t>
            </a:r>
          </a:p>
          <a:p>
            <a:pPr lvl="1">
              <a:buFont typeface="Arial" pitchFamily="34" charset="0"/>
              <a:buChar char="•"/>
            </a:pPr>
            <a:r>
              <a:rPr lang="en-US" sz="1400" dirty="0" smtClean="0">
                <a:solidFill>
                  <a:schemeClr val="tx1">
                    <a:lumMod val="75000"/>
                    <a:lumOff val="25000"/>
                  </a:schemeClr>
                </a:solidFill>
              </a:rPr>
              <a:t>Golf Tournaments</a:t>
            </a:r>
          </a:p>
          <a:p>
            <a:pPr lvl="1">
              <a:buFont typeface="Arial" pitchFamily="34" charset="0"/>
              <a:buChar char="•"/>
            </a:pPr>
            <a:r>
              <a:rPr lang="en-US" sz="1400" b="0" dirty="0" smtClean="0">
                <a:solidFill>
                  <a:schemeClr val="tx1">
                    <a:lumMod val="75000"/>
                    <a:lumOff val="25000"/>
                  </a:schemeClr>
                </a:solidFill>
              </a:rPr>
              <a:t>Fundraiser Sales</a:t>
            </a:r>
          </a:p>
          <a:p>
            <a:pPr marL="0" indent="0">
              <a:buFont typeface="Arial" charset="0"/>
              <a:buNone/>
            </a:pPr>
            <a:endParaRPr lang="en-US" sz="1800" b="0" dirty="0" smtClean="0">
              <a:solidFill>
                <a:schemeClr val="tx1">
                  <a:lumMod val="75000"/>
                  <a:lumOff val="25000"/>
                </a:schemeClr>
              </a:solidFill>
            </a:endParaRPr>
          </a:p>
          <a:p>
            <a:pPr marL="0" indent="0">
              <a:buFont typeface="Arial" charset="0"/>
              <a:buNone/>
            </a:pPr>
            <a:r>
              <a:rPr lang="en-US" sz="1800" b="0" dirty="0" smtClean="0">
                <a:solidFill>
                  <a:schemeClr val="tx1">
                    <a:lumMod val="75000"/>
                    <a:lumOff val="25000"/>
                  </a:schemeClr>
                </a:solidFill>
              </a:rPr>
              <a:t> </a:t>
            </a:r>
          </a:p>
          <a:p>
            <a:pPr marL="0" indent="0">
              <a:buFont typeface="Arial" charset="0"/>
              <a:buNone/>
            </a:pPr>
            <a:endParaRPr lang="en-US" sz="2000" b="0" dirty="0" smtClean="0">
              <a:solidFill>
                <a:schemeClr val="tx1">
                  <a:lumMod val="75000"/>
                  <a:lumOff val="25000"/>
                </a:schemeClr>
              </a:solidFill>
            </a:endParaRPr>
          </a:p>
          <a:p>
            <a:pPr marL="0" indent="0">
              <a:buFont typeface="Arial" charset="0"/>
              <a:buNone/>
            </a:pPr>
            <a:endParaRPr lang="en-US" sz="2000" dirty="0" smtClean="0">
              <a:solidFill>
                <a:schemeClr val="tx1">
                  <a:lumMod val="75000"/>
                  <a:lumOff val="25000"/>
                </a:schemeClr>
              </a:solidFill>
            </a:endParaRPr>
          </a:p>
          <a:p>
            <a:pPr lvl="1"/>
            <a:endParaRPr lang="en-US" sz="1400" dirty="0" smtClean="0">
              <a:solidFill>
                <a:schemeClr val="tx1">
                  <a:lumMod val="75000"/>
                  <a:lumOff val="25000"/>
                </a:schemeClr>
              </a:solidFill>
            </a:endParaRPr>
          </a:p>
          <a:p>
            <a:r>
              <a:rPr lang="en-US" sz="1400" b="0" dirty="0" smtClean="0">
                <a:solidFill>
                  <a:schemeClr val="tx1">
                    <a:lumMod val="75000"/>
                    <a:lumOff val="25000"/>
                  </a:schemeClr>
                </a:solidFill>
              </a:rPr>
              <a:t>Assemblies</a:t>
            </a:r>
            <a:endParaRPr lang="en-US" sz="1400" b="0" dirty="0">
              <a:solidFill>
                <a:schemeClr val="tx1">
                  <a:lumMod val="75000"/>
                  <a:lumOff val="25000"/>
                </a:schemeClr>
              </a:solidFill>
            </a:endParaRPr>
          </a:p>
          <a:p>
            <a:r>
              <a:rPr lang="en-US" sz="1400" b="0" dirty="0" smtClean="0">
                <a:solidFill>
                  <a:schemeClr val="tx1">
                    <a:lumMod val="75000"/>
                    <a:lumOff val="25000"/>
                  </a:schemeClr>
                </a:solidFill>
              </a:rPr>
              <a:t>PETS</a:t>
            </a:r>
          </a:p>
          <a:p>
            <a:r>
              <a:rPr lang="en-US" sz="1400" b="0" dirty="0" smtClean="0">
                <a:solidFill>
                  <a:schemeClr val="tx1">
                    <a:lumMod val="75000"/>
                    <a:lumOff val="25000"/>
                  </a:schemeClr>
                </a:solidFill>
              </a:rPr>
              <a:t>District </a:t>
            </a:r>
            <a:r>
              <a:rPr lang="en-US" sz="1400" b="0" dirty="0">
                <a:solidFill>
                  <a:schemeClr val="tx1">
                    <a:lumMod val="75000"/>
                    <a:lumOff val="25000"/>
                  </a:schemeClr>
                </a:solidFill>
              </a:rPr>
              <a:t>Conferences</a:t>
            </a:r>
          </a:p>
          <a:p>
            <a:r>
              <a:rPr lang="en-US" sz="1400" b="0" dirty="0" smtClean="0">
                <a:solidFill>
                  <a:schemeClr val="tx1">
                    <a:lumMod val="75000"/>
                    <a:lumOff val="25000"/>
                  </a:schemeClr>
                </a:solidFill>
              </a:rPr>
              <a:t>and </a:t>
            </a:r>
            <a:r>
              <a:rPr lang="en-US" sz="1400" b="0" dirty="0">
                <a:solidFill>
                  <a:schemeClr val="tx1">
                    <a:lumMod val="75000"/>
                    <a:lumOff val="25000"/>
                  </a:schemeClr>
                </a:solidFill>
              </a:rPr>
              <a:t>more!</a:t>
            </a:r>
          </a:p>
          <a:p>
            <a:endParaRPr lang="en-US" sz="1050" b="0" dirty="0"/>
          </a:p>
        </p:txBody>
      </p:sp>
      <p:sp>
        <p:nvSpPr>
          <p:cNvPr id="6" name="Rectangle 5"/>
          <p:cNvSpPr/>
          <p:nvPr/>
        </p:nvSpPr>
        <p:spPr>
          <a:xfrm>
            <a:off x="228600" y="2667000"/>
            <a:ext cx="4572000" cy="1477328"/>
          </a:xfrm>
          <a:prstGeom prst="rect">
            <a:avLst/>
          </a:prstGeom>
        </p:spPr>
        <p:txBody>
          <a:bodyPr>
            <a:spAutoFit/>
          </a:bodyPr>
          <a:lstStyle/>
          <a:p>
            <a:pPr marL="0" indent="0">
              <a:buNone/>
            </a:pPr>
            <a:r>
              <a:rPr lang="en-US" dirty="0">
                <a:solidFill>
                  <a:schemeClr val="tx1">
                    <a:lumMod val="75000"/>
                    <a:lumOff val="25000"/>
                  </a:schemeClr>
                </a:solidFill>
                <a:latin typeface="+mj-lt"/>
              </a:rPr>
              <a:t>Accept online registrations from your </a:t>
            </a:r>
            <a:r>
              <a:rPr lang="en-US" dirty="0" smtClean="0">
                <a:solidFill>
                  <a:schemeClr val="tx1">
                    <a:lumMod val="75000"/>
                    <a:lumOff val="25000"/>
                  </a:schemeClr>
                </a:solidFill>
                <a:latin typeface="+mj-lt"/>
              </a:rPr>
              <a:t>membership </a:t>
            </a:r>
            <a:r>
              <a:rPr lang="en-US" dirty="0">
                <a:solidFill>
                  <a:schemeClr val="tx1">
                    <a:lumMod val="75000"/>
                    <a:lumOff val="25000"/>
                  </a:schemeClr>
                </a:solidFill>
                <a:latin typeface="+mj-lt"/>
              </a:rPr>
              <a:t>and the general public. Integrated with the Online Payment &amp; </a:t>
            </a:r>
            <a:r>
              <a:rPr lang="en-US" dirty="0" err="1">
                <a:solidFill>
                  <a:schemeClr val="tx1">
                    <a:lumMod val="75000"/>
                    <a:lumOff val="25000"/>
                  </a:schemeClr>
                </a:solidFill>
                <a:latin typeface="+mj-lt"/>
              </a:rPr>
              <a:t>eCommerce</a:t>
            </a:r>
            <a:r>
              <a:rPr lang="en-US" dirty="0">
                <a:solidFill>
                  <a:schemeClr val="tx1">
                    <a:lumMod val="75000"/>
                    <a:lumOff val="25000"/>
                  </a:schemeClr>
                </a:solidFill>
                <a:latin typeface="+mj-lt"/>
              </a:rPr>
              <a:t> module, you can choose to process payments right away by credit card.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422" y="1447800"/>
            <a:ext cx="3398020" cy="3505200"/>
          </a:xfrm>
          <a:prstGeom prst="roundRect">
            <a:avLst>
              <a:gd name="adj" fmla="val 8594"/>
            </a:avLst>
          </a:prstGeom>
          <a:solidFill>
            <a:srgbClr val="FFFFFF">
              <a:shade val="85000"/>
            </a:srgbClr>
          </a:solidFill>
          <a:ln>
            <a:solidFill>
              <a:srgbClr val="00B0F0"/>
            </a:solidFill>
          </a:ln>
          <a:effectLst/>
        </p:spPr>
      </p:pic>
      <p:sp>
        <p:nvSpPr>
          <p:cNvPr id="10" name="Rectangle 9"/>
          <p:cNvSpPr/>
          <p:nvPr/>
        </p:nvSpPr>
        <p:spPr>
          <a:xfrm>
            <a:off x="3810000" y="304800"/>
            <a:ext cx="396262" cy="369332"/>
          </a:xfrm>
          <a:prstGeom prst="rect">
            <a:avLst/>
          </a:prstGeom>
        </p:spPr>
        <p:txBody>
          <a:bodyPr wrap="none">
            <a:spAutoFit/>
          </a:bodyPr>
          <a:lstStyle/>
          <a:p>
            <a:r>
              <a:rPr lang="en-US" b="1" baseline="30000" dirty="0">
                <a:solidFill>
                  <a:srgbClr val="00B0F0"/>
                </a:solidFill>
                <a:latin typeface="+mj-lt"/>
              </a:rPr>
              <a:t>TM</a:t>
            </a:r>
            <a:endParaRPr lang="en-CA" b="1" dirty="0">
              <a:solidFill>
                <a:srgbClr val="00B0F0"/>
              </a:solidFill>
              <a:latin typeface="+mj-lt"/>
            </a:endParaRPr>
          </a:p>
        </p:txBody>
      </p:sp>
    </p:spTree>
    <p:extLst>
      <p:ext uri="{BB962C8B-B14F-4D97-AF65-F5344CB8AC3E}">
        <p14:creationId xmlns:p14="http://schemas.microsoft.com/office/powerpoint/2010/main" val="6397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p:cTn id="7" dur="10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5894" y="-38100"/>
            <a:ext cx="8229600" cy="1143000"/>
          </a:xfrm>
        </p:spPr>
        <p:txBody>
          <a:bodyPr/>
          <a:lstStyle/>
          <a:p>
            <a:pPr eaLnBrk="1" hangingPunct="1"/>
            <a:r>
              <a:rPr lang="en-US" dirty="0" smtClean="0"/>
              <a:t> </a:t>
            </a:r>
          </a:p>
        </p:txBody>
      </p:sp>
      <p:sp>
        <p:nvSpPr>
          <p:cNvPr id="18435" name="Text Box 3"/>
          <p:cNvSpPr txBox="1">
            <a:spLocks noChangeArrowheads="1"/>
          </p:cNvSpPr>
          <p:nvPr/>
        </p:nvSpPr>
        <p:spPr bwMode="auto">
          <a:xfrm>
            <a:off x="228600" y="174171"/>
            <a:ext cx="8353425" cy="646331"/>
          </a:xfrm>
          <a:prstGeom prst="rect">
            <a:avLst/>
          </a:prstGeom>
          <a:noFill/>
          <a:ln w="9525">
            <a:noFill/>
            <a:miter lim="800000"/>
            <a:headEnd/>
            <a:tailEnd/>
          </a:ln>
        </p:spPr>
        <p:txBody>
          <a:bodyPr>
            <a:spAutoFit/>
          </a:bodyPr>
          <a:lstStyle/>
          <a:p>
            <a:pPr>
              <a:spcBef>
                <a:spcPct val="50000"/>
              </a:spcBef>
            </a:pPr>
            <a:r>
              <a:rPr lang="en-US" sz="3600" dirty="0">
                <a:solidFill>
                  <a:srgbClr val="00B0F0"/>
                </a:solidFill>
                <a:latin typeface="Calibri" pitchFamily="34" charset="0"/>
              </a:rPr>
              <a:t>How </a:t>
            </a:r>
            <a:r>
              <a:rPr lang="en-US" sz="3600" dirty="0" smtClean="0">
                <a:solidFill>
                  <a:srgbClr val="00B0F0"/>
                </a:solidFill>
                <a:latin typeface="Calibri" pitchFamily="34" charset="0"/>
              </a:rPr>
              <a:t>Will </a:t>
            </a:r>
            <a:r>
              <a:rPr lang="en-US" sz="3600" dirty="0" err="1">
                <a:solidFill>
                  <a:srgbClr val="00B0F0"/>
                </a:solidFill>
                <a:latin typeface="Calibri" pitchFamily="34" charset="0"/>
              </a:rPr>
              <a:t>MyEventRunner</a:t>
            </a:r>
            <a:r>
              <a:rPr lang="en-US" sz="3600" dirty="0">
                <a:solidFill>
                  <a:srgbClr val="00B0F0"/>
                </a:solidFill>
                <a:latin typeface="Calibri" pitchFamily="34" charset="0"/>
              </a:rPr>
              <a:t> </a:t>
            </a:r>
            <a:r>
              <a:rPr lang="en-US" sz="3600" dirty="0" smtClean="0">
                <a:solidFill>
                  <a:srgbClr val="00B0F0"/>
                </a:solidFill>
                <a:latin typeface="Calibri" pitchFamily="34" charset="0"/>
              </a:rPr>
              <a:t>Benefit </a:t>
            </a:r>
            <a:r>
              <a:rPr lang="en-US" sz="3600" dirty="0">
                <a:solidFill>
                  <a:srgbClr val="00B0F0"/>
                </a:solidFill>
                <a:latin typeface="Calibri" pitchFamily="34" charset="0"/>
              </a:rPr>
              <a:t>U</a:t>
            </a:r>
            <a:r>
              <a:rPr lang="en-US" sz="3600" dirty="0" smtClean="0">
                <a:solidFill>
                  <a:srgbClr val="00B0F0"/>
                </a:solidFill>
                <a:latin typeface="Calibri" pitchFamily="34" charset="0"/>
              </a:rPr>
              <a:t>s</a:t>
            </a:r>
            <a:r>
              <a:rPr lang="en-US" sz="3600" dirty="0">
                <a:solidFill>
                  <a:srgbClr val="00B0F0"/>
                </a:solidFill>
                <a:latin typeface="Calibri" pitchFamily="34" charset="0"/>
              </a:rPr>
              <a:t>?</a:t>
            </a:r>
          </a:p>
        </p:txBody>
      </p:sp>
      <p:sp>
        <p:nvSpPr>
          <p:cNvPr id="18436" name="Text Box 4"/>
          <p:cNvSpPr txBox="1">
            <a:spLocks noChangeArrowheads="1"/>
          </p:cNvSpPr>
          <p:nvPr/>
        </p:nvSpPr>
        <p:spPr bwMode="auto">
          <a:xfrm>
            <a:off x="381000" y="1371600"/>
            <a:ext cx="7135812" cy="4093428"/>
          </a:xfrm>
          <a:prstGeom prst="rect">
            <a:avLst/>
          </a:prstGeom>
          <a:noFill/>
          <a:ln w="9525">
            <a:noFill/>
            <a:miter lim="800000"/>
            <a:headEnd/>
            <a:tailEnd/>
          </a:ln>
        </p:spPr>
        <p:txBody>
          <a:bodyPr>
            <a:spAutoFit/>
          </a:bodyPr>
          <a:lstStyle/>
          <a:p>
            <a:pPr marL="914400" lvl="1" indent="-457200">
              <a:spcBef>
                <a:spcPct val="50000"/>
              </a:spcBef>
              <a:buFont typeface="Arial" pitchFamily="34" charset="0"/>
              <a:buChar char="•"/>
            </a:pPr>
            <a:r>
              <a:rPr lang="en-US" sz="2000" dirty="0">
                <a:solidFill>
                  <a:schemeClr val="tx1">
                    <a:lumMod val="75000"/>
                    <a:lumOff val="25000"/>
                  </a:schemeClr>
                </a:solidFill>
                <a:latin typeface="Calibri" pitchFamily="34" charset="0"/>
              </a:rPr>
              <a:t>Access your event registration form anywhere you have an Internet connection</a:t>
            </a:r>
          </a:p>
          <a:p>
            <a:pPr marL="914400" lvl="1" indent="-457200">
              <a:spcBef>
                <a:spcPct val="50000"/>
              </a:spcBef>
              <a:buFont typeface="Arial" pitchFamily="34" charset="0"/>
              <a:buChar char="•"/>
            </a:pPr>
            <a:r>
              <a:rPr lang="en-US" sz="2000" dirty="0">
                <a:solidFill>
                  <a:schemeClr val="tx1">
                    <a:lumMod val="75000"/>
                    <a:lumOff val="25000"/>
                  </a:schemeClr>
                </a:solidFill>
                <a:latin typeface="Calibri" pitchFamily="34" charset="0"/>
              </a:rPr>
              <a:t>Set your registration form up in minutes! Build it yourself using our easy to use tools, and accept registrations the next day.</a:t>
            </a:r>
          </a:p>
          <a:p>
            <a:pPr marL="914400" lvl="1" indent="-457200">
              <a:spcBef>
                <a:spcPct val="50000"/>
              </a:spcBef>
              <a:buFont typeface="Arial" pitchFamily="34" charset="0"/>
              <a:buChar char="•"/>
            </a:pPr>
            <a:r>
              <a:rPr lang="en-US" sz="2000" dirty="0">
                <a:solidFill>
                  <a:schemeClr val="tx1">
                    <a:lumMod val="75000"/>
                    <a:lumOff val="25000"/>
                  </a:schemeClr>
                </a:solidFill>
                <a:latin typeface="Calibri" pitchFamily="34" charset="0"/>
              </a:rPr>
              <a:t>Collect your fees instantly with registrations, ensuring financial success for your event.</a:t>
            </a:r>
          </a:p>
          <a:p>
            <a:pPr marL="914400" lvl="1" indent="-457200">
              <a:spcBef>
                <a:spcPct val="50000"/>
              </a:spcBef>
              <a:buFont typeface="Arial" pitchFamily="34" charset="0"/>
              <a:buChar char="•"/>
            </a:pPr>
            <a:r>
              <a:rPr lang="en-US" sz="2000" dirty="0">
                <a:solidFill>
                  <a:schemeClr val="tx1">
                    <a:lumMod val="75000"/>
                    <a:lumOff val="25000"/>
                  </a:schemeClr>
                </a:solidFill>
                <a:latin typeface="Calibri" pitchFamily="34" charset="0"/>
              </a:rPr>
              <a:t>Gather more information from your registrants through our questionnaire section, to help you plan your event</a:t>
            </a:r>
          </a:p>
          <a:p>
            <a:pPr marL="914400" lvl="1" indent="-457200">
              <a:spcBef>
                <a:spcPct val="50000"/>
              </a:spcBef>
              <a:buFont typeface="Arial" pitchFamily="34" charset="0"/>
              <a:buChar char="•"/>
            </a:pPr>
            <a:r>
              <a:rPr lang="en-US" sz="2000" dirty="0">
                <a:solidFill>
                  <a:schemeClr val="tx1">
                    <a:lumMod val="75000"/>
                    <a:lumOff val="25000"/>
                  </a:schemeClr>
                </a:solidFill>
                <a:latin typeface="Calibri" pitchFamily="34" charset="0"/>
              </a:rPr>
              <a:t>Run reports up to the minute to monitor the success of your event.</a:t>
            </a: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18436">
                                            <p:txEl>
                                              <p:pRg st="0" end="0"/>
                                            </p:txEl>
                                          </p:spTgt>
                                        </p:tgtEl>
                                        <p:attrNameLst>
                                          <p:attrName>style.visibility</p:attrName>
                                        </p:attrNameLst>
                                      </p:cBhvr>
                                      <p:to>
                                        <p:strVal val="visible"/>
                                      </p:to>
                                    </p:set>
                                    <p:anim calcmode="lin" valueType="num">
                                      <p:cBhvr>
                                        <p:cTn id="11" dur="1000" fill="hold"/>
                                        <p:tgtEl>
                                          <p:spTgt spid="18436">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184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843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436">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18436">
                                            <p:txEl>
                                              <p:pRg st="2" end="2"/>
                                            </p:txEl>
                                          </p:spTgt>
                                        </p:tgtEl>
                                        <p:attrNameLst>
                                          <p:attrName>style.visibility</p:attrName>
                                        </p:attrNameLst>
                                      </p:cBhvr>
                                      <p:to>
                                        <p:strVal val="visible"/>
                                      </p:to>
                                    </p:set>
                                    <p:anim calcmode="lin" valueType="num">
                                      <p:cBhvr>
                                        <p:cTn id="22" dur="1000" fill="hold"/>
                                        <p:tgtEl>
                                          <p:spTgt spid="18436">
                                            <p:txEl>
                                              <p:pRg st="2" end="2"/>
                                            </p:txEl>
                                          </p:spTgt>
                                        </p:tgtEl>
                                        <p:attrNameLst>
                                          <p:attrName>ppt_x</p:attrName>
                                        </p:attrNameLst>
                                      </p:cBhvr>
                                      <p:tavLst>
                                        <p:tav tm="0">
                                          <p:val>
                                            <p:strVal val="#ppt_x-.2"/>
                                          </p:val>
                                        </p:tav>
                                        <p:tav tm="100000">
                                          <p:val>
                                            <p:strVal val="#ppt_x"/>
                                          </p:val>
                                        </p:tav>
                                      </p:tavLst>
                                    </p:anim>
                                    <p:anim calcmode="lin" valueType="num">
                                      <p:cBhvr>
                                        <p:cTn id="23" dur="1000" fill="hold"/>
                                        <p:tgtEl>
                                          <p:spTgt spid="18436">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843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8436">
                                            <p:txEl>
                                              <p:pRg st="3" end="3"/>
                                            </p:txEl>
                                          </p:spTgt>
                                        </p:tgtEl>
                                        <p:attrNameLst>
                                          <p:attrName>style.visibility</p:attrName>
                                        </p:attrNameLst>
                                      </p:cBhvr>
                                      <p:to>
                                        <p:strVal val="visible"/>
                                      </p:to>
                                    </p:set>
                                    <p:anim calcmode="lin" valueType="num">
                                      <p:cBhvr>
                                        <p:cTn id="29" dur="1000" fill="hold"/>
                                        <p:tgtEl>
                                          <p:spTgt spid="18436">
                                            <p:txEl>
                                              <p:pRg st="3" end="3"/>
                                            </p:txEl>
                                          </p:spTgt>
                                        </p:tgtEl>
                                        <p:attrNameLst>
                                          <p:attrName>ppt_x</p:attrName>
                                        </p:attrNameLst>
                                      </p:cBhvr>
                                      <p:tavLst>
                                        <p:tav tm="0">
                                          <p:val>
                                            <p:strVal val="#ppt_x-.2"/>
                                          </p:val>
                                        </p:tav>
                                        <p:tav tm="100000">
                                          <p:val>
                                            <p:strVal val="#ppt_x"/>
                                          </p:val>
                                        </p:tav>
                                      </p:tavLst>
                                    </p:anim>
                                    <p:anim calcmode="lin" valueType="num">
                                      <p:cBhvr>
                                        <p:cTn id="30" dur="1000" fill="hold"/>
                                        <p:tgtEl>
                                          <p:spTgt spid="18436">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843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nodeType="clickEffect">
                                  <p:stCondLst>
                                    <p:cond delay="0"/>
                                  </p:stCondLst>
                                  <p:childTnLst>
                                    <p:set>
                                      <p:cBhvr>
                                        <p:cTn id="35" dur="1" fill="hold">
                                          <p:stCondLst>
                                            <p:cond delay="0"/>
                                          </p:stCondLst>
                                        </p:cTn>
                                        <p:tgtEl>
                                          <p:spTgt spid="18436">
                                            <p:txEl>
                                              <p:pRg st="4" end="4"/>
                                            </p:txEl>
                                          </p:spTgt>
                                        </p:tgtEl>
                                        <p:attrNameLst>
                                          <p:attrName>style.visibility</p:attrName>
                                        </p:attrNameLst>
                                      </p:cBhvr>
                                      <p:to>
                                        <p:strVal val="visible"/>
                                      </p:to>
                                    </p:set>
                                    <p:anim calcmode="lin" valueType="num">
                                      <p:cBhvr>
                                        <p:cTn id="36" dur="1000" fill="hold"/>
                                        <p:tgtEl>
                                          <p:spTgt spid="18436">
                                            <p:txEl>
                                              <p:pRg st="4" end="4"/>
                                            </p:txEl>
                                          </p:spTgt>
                                        </p:tgtEl>
                                        <p:attrNameLst>
                                          <p:attrName>ppt_x</p:attrName>
                                        </p:attrNameLst>
                                      </p:cBhvr>
                                      <p:tavLst>
                                        <p:tav tm="0">
                                          <p:val>
                                            <p:strVal val="#ppt_x-.2"/>
                                          </p:val>
                                        </p:tav>
                                        <p:tav tm="100000">
                                          <p:val>
                                            <p:strVal val="#ppt_x"/>
                                          </p:val>
                                        </p:tav>
                                      </p:tavLst>
                                    </p:anim>
                                    <p:anim calcmode="lin" valueType="num">
                                      <p:cBhvr>
                                        <p:cTn id="37" dur="1000" fill="hold"/>
                                        <p:tgtEl>
                                          <p:spTgt spid="18436">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843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bwMode="auto">
          <a:xfrm>
            <a:off x="228600" y="914400"/>
            <a:ext cx="7772400" cy="4433888"/>
          </a:xfrm>
          <a:solidFill>
            <a:srgbClr val="FFFFFF"/>
          </a:solidFill>
          <a:ln>
            <a:miter lim="800000"/>
            <a:headEnd/>
            <a:tailEnd/>
          </a:ln>
        </p:spPr>
        <p:txBody>
          <a:bodyPr vert="horz" wrap="square" lIns="91440" tIns="45720" rIns="91440" bIns="45720" numCol="1" anchor="t" anchorCtr="0" compatLnSpc="1">
            <a:prstTxWarp prst="textNoShape">
              <a:avLst/>
            </a:prstTxWarp>
          </a:bodyPr>
          <a:lstStyle/>
          <a:p>
            <a:pPr eaLnBrk="1" hangingPunct="1">
              <a:buNone/>
            </a:pPr>
            <a:endParaRPr lang="en-US" sz="2400" dirty="0" smtClean="0">
              <a:latin typeface="Calibri" pitchFamily="34" charset="0"/>
            </a:endParaRPr>
          </a:p>
          <a:p>
            <a:pPr eaLnBrk="1" hangingPunct="1"/>
            <a:r>
              <a:rPr lang="en-US" sz="2000" b="0" dirty="0" smtClean="0">
                <a:solidFill>
                  <a:schemeClr val="tx1">
                    <a:lumMod val="75000"/>
                    <a:lumOff val="25000"/>
                  </a:schemeClr>
                </a:solidFill>
                <a:latin typeface="Calibri" pitchFamily="34" charset="0"/>
              </a:rPr>
              <a:t>Professional online presence</a:t>
            </a:r>
          </a:p>
          <a:p>
            <a:pPr eaLnBrk="1" hangingPunct="1"/>
            <a:r>
              <a:rPr lang="en-US" sz="2000" b="0" dirty="0" smtClean="0">
                <a:solidFill>
                  <a:schemeClr val="tx1">
                    <a:lumMod val="75000"/>
                    <a:lumOff val="25000"/>
                  </a:schemeClr>
                </a:solidFill>
                <a:latin typeface="Calibri" pitchFamily="34" charset="0"/>
              </a:rPr>
              <a:t>Efficient reporting tools</a:t>
            </a:r>
          </a:p>
          <a:p>
            <a:pPr eaLnBrk="1" hangingPunct="1"/>
            <a:r>
              <a:rPr lang="en-US" sz="2000" b="0" dirty="0" smtClean="0">
                <a:solidFill>
                  <a:schemeClr val="tx1">
                    <a:lumMod val="75000"/>
                    <a:lumOff val="25000"/>
                  </a:schemeClr>
                </a:solidFill>
                <a:latin typeface="Calibri" pitchFamily="34" charset="0"/>
              </a:rPr>
              <a:t>Highlight events</a:t>
            </a:r>
          </a:p>
          <a:p>
            <a:pPr eaLnBrk="1" hangingPunct="1"/>
            <a:r>
              <a:rPr lang="en-US" sz="2000" b="0" dirty="0">
                <a:solidFill>
                  <a:schemeClr val="tx1">
                    <a:lumMod val="75000"/>
                    <a:lumOff val="25000"/>
                  </a:schemeClr>
                </a:solidFill>
                <a:latin typeface="Calibri" pitchFamily="34" charset="0"/>
              </a:rPr>
              <a:t>Using email reduces costs of administration, postage and telephone</a:t>
            </a:r>
          </a:p>
          <a:p>
            <a:pPr eaLnBrk="1" hangingPunct="1"/>
            <a:r>
              <a:rPr lang="en-US" sz="2000" b="0" dirty="0">
                <a:solidFill>
                  <a:schemeClr val="tx1">
                    <a:lumMod val="75000"/>
                    <a:lumOff val="25000"/>
                  </a:schemeClr>
                </a:solidFill>
                <a:latin typeface="Calibri" pitchFamily="34" charset="0"/>
              </a:rPr>
              <a:t>Centralizing information keeps everyone on the same page</a:t>
            </a:r>
          </a:p>
          <a:p>
            <a:pPr eaLnBrk="1" hangingPunct="1"/>
            <a:r>
              <a:rPr lang="en-US" sz="2000" b="0" dirty="0">
                <a:solidFill>
                  <a:schemeClr val="tx1">
                    <a:lumMod val="75000"/>
                    <a:lumOff val="25000"/>
                  </a:schemeClr>
                </a:solidFill>
                <a:latin typeface="Calibri" pitchFamily="34" charset="0"/>
              </a:rPr>
              <a:t>Allowing clubs to update their information directly reduces maintenance required for website</a:t>
            </a:r>
          </a:p>
          <a:p>
            <a:pPr eaLnBrk="1" hangingPunct="1"/>
            <a:r>
              <a:rPr lang="en-US" sz="2000" b="0" dirty="0">
                <a:solidFill>
                  <a:schemeClr val="tx1">
                    <a:lumMod val="75000"/>
                    <a:lumOff val="25000"/>
                  </a:schemeClr>
                </a:solidFill>
                <a:latin typeface="Calibri" pitchFamily="34" charset="0"/>
              </a:rPr>
              <a:t>Online District Directory eliminates need for printed directory</a:t>
            </a:r>
          </a:p>
          <a:p>
            <a:pPr eaLnBrk="1" hangingPunct="1"/>
            <a:endParaRPr lang="en-US" sz="2000" b="0" dirty="0" smtClean="0">
              <a:solidFill>
                <a:schemeClr val="tx1">
                  <a:lumMod val="75000"/>
                  <a:lumOff val="25000"/>
                </a:schemeClr>
              </a:solidFill>
              <a:latin typeface="Calibri" pitchFamily="34" charset="0"/>
            </a:endParaRPr>
          </a:p>
        </p:txBody>
      </p:sp>
      <p:sp>
        <p:nvSpPr>
          <p:cNvPr id="39939" name="Rectangle 4"/>
          <p:cNvSpPr>
            <a:spLocks noChangeArrowheads="1"/>
          </p:cNvSpPr>
          <p:nvPr/>
        </p:nvSpPr>
        <p:spPr bwMode="auto">
          <a:xfrm>
            <a:off x="323850" y="152400"/>
            <a:ext cx="8763000" cy="612775"/>
          </a:xfrm>
          <a:prstGeom prst="rect">
            <a:avLst/>
          </a:prstGeom>
          <a:solidFill>
            <a:srgbClr val="FFFFFF">
              <a:alpha val="0"/>
            </a:srgbClr>
          </a:solidFill>
          <a:ln w="9525">
            <a:noFill/>
            <a:miter lim="800000"/>
            <a:headEnd/>
            <a:tailEnd/>
          </a:ln>
        </p:spPr>
        <p:txBody>
          <a:bodyPr/>
          <a:lstStyle/>
          <a:p>
            <a:r>
              <a:rPr lang="en-US" sz="4400" dirty="0" smtClean="0">
                <a:solidFill>
                  <a:srgbClr val="00B0F0"/>
                </a:solidFill>
                <a:latin typeface="Calibri" pitchFamily="34" charset="0"/>
              </a:rPr>
              <a:t>Key Benefits of ClubRunner</a:t>
            </a:r>
            <a:endParaRPr lang="en-CA" sz="5400" dirty="0">
              <a:solidFill>
                <a:srgbClr val="00B0F0"/>
              </a:solidFill>
              <a:latin typeface="Calibri" pitchFamily="34" charset="0"/>
            </a:endParaRPr>
          </a:p>
        </p:txBody>
      </p:sp>
      <p:sp>
        <p:nvSpPr>
          <p:cNvPr id="4" name="TextBox 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7" name="Picture 6" descr="iStock_000005140727Medium_whats_new.jpg"/>
          <p:cNvPicPr>
            <a:picLocks noChangeAspect="1"/>
          </p:cNvPicPr>
          <p:nvPr/>
        </p:nvPicPr>
        <p:blipFill>
          <a:blip r:embed="rId3" cstate="print"/>
          <a:srcRect l="37437" t="1026"/>
          <a:stretch>
            <a:fillRect/>
          </a:stretch>
        </p:blipFill>
        <p:spPr>
          <a:xfrm>
            <a:off x="7315200" y="4343400"/>
            <a:ext cx="1564400" cy="14813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anim calcmode="lin" valueType="num">
                                      <p:cBhvr>
                                        <p:cTn id="11" dur="1000" fill="hold"/>
                                        <p:tgtEl>
                                          <p:spTgt spid="14339">
                                            <p:txEl>
                                              <p:pRg st="1" end="1"/>
                                            </p:txEl>
                                          </p:spTgt>
                                        </p:tgtEl>
                                        <p:attrNameLst>
                                          <p:attrName>ppt_x</p:attrName>
                                        </p:attrNameLst>
                                      </p:cBhvr>
                                      <p:tavLst>
                                        <p:tav tm="0">
                                          <p:val>
                                            <p:strVal val="#ppt_x-.2"/>
                                          </p:val>
                                        </p:tav>
                                        <p:tav tm="100000">
                                          <p:val>
                                            <p:strVal val="#ppt_x"/>
                                          </p:val>
                                        </p:tav>
                                      </p:tavLst>
                                    </p:anim>
                                    <p:anim calcmode="lin" valueType="num">
                                      <p:cBhvr>
                                        <p:cTn id="12" dur="1000" fill="hold"/>
                                        <p:tgtEl>
                                          <p:spTgt spid="1433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433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4339">
                                            <p:txEl>
                                              <p:pRg st="2" end="2"/>
                                            </p:txEl>
                                          </p:spTgt>
                                        </p:tgtEl>
                                        <p:attrNameLst>
                                          <p:attrName>style.visibility</p:attrName>
                                        </p:attrNameLst>
                                      </p:cBhvr>
                                      <p:to>
                                        <p:strVal val="visible"/>
                                      </p:to>
                                    </p:set>
                                    <p:anim calcmode="lin" valueType="num">
                                      <p:cBhvr>
                                        <p:cTn id="18" dur="1000" fill="hold"/>
                                        <p:tgtEl>
                                          <p:spTgt spid="14339">
                                            <p:txEl>
                                              <p:pRg st="2" end="2"/>
                                            </p:txEl>
                                          </p:spTgt>
                                        </p:tgtEl>
                                        <p:attrNameLst>
                                          <p:attrName>ppt_x</p:attrName>
                                        </p:attrNameLst>
                                      </p:cBhvr>
                                      <p:tavLst>
                                        <p:tav tm="0">
                                          <p:val>
                                            <p:strVal val="#ppt_x-.2"/>
                                          </p:val>
                                        </p:tav>
                                        <p:tav tm="100000">
                                          <p:val>
                                            <p:strVal val="#ppt_x"/>
                                          </p:val>
                                        </p:tav>
                                      </p:tavLst>
                                    </p:anim>
                                    <p:anim calcmode="lin" valueType="num">
                                      <p:cBhvr>
                                        <p:cTn id="19" dur="1000" fill="hold"/>
                                        <p:tgtEl>
                                          <p:spTgt spid="1433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433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p:cTn id="25" dur="1000" fill="hold"/>
                                        <p:tgtEl>
                                          <p:spTgt spid="14339">
                                            <p:txEl>
                                              <p:pRg st="3" end="3"/>
                                            </p:txEl>
                                          </p:spTgt>
                                        </p:tgtEl>
                                        <p:attrNameLst>
                                          <p:attrName>ppt_x</p:attrName>
                                        </p:attrNameLst>
                                      </p:cBhvr>
                                      <p:tavLst>
                                        <p:tav tm="0">
                                          <p:val>
                                            <p:strVal val="#ppt_x-.2"/>
                                          </p:val>
                                        </p:tav>
                                        <p:tav tm="100000">
                                          <p:val>
                                            <p:strVal val="#ppt_x"/>
                                          </p:val>
                                        </p:tav>
                                      </p:tavLst>
                                    </p:anim>
                                    <p:anim calcmode="lin" valueType="num">
                                      <p:cBhvr>
                                        <p:cTn id="26" dur="1000" fill="hold"/>
                                        <p:tgtEl>
                                          <p:spTgt spid="1433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433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14339">
                                            <p:txEl>
                                              <p:pRg st="4" end="4"/>
                                            </p:txEl>
                                          </p:spTgt>
                                        </p:tgtEl>
                                        <p:attrNameLst>
                                          <p:attrName>style.visibility</p:attrName>
                                        </p:attrNameLst>
                                      </p:cBhvr>
                                      <p:to>
                                        <p:strVal val="visible"/>
                                      </p:to>
                                    </p:set>
                                    <p:anim calcmode="lin" valueType="num">
                                      <p:cBhvr>
                                        <p:cTn id="32" dur="1000" fill="hold"/>
                                        <p:tgtEl>
                                          <p:spTgt spid="14339">
                                            <p:txEl>
                                              <p:pRg st="4" end="4"/>
                                            </p:txEl>
                                          </p:spTgt>
                                        </p:tgtEl>
                                        <p:attrNameLst>
                                          <p:attrName>ppt_x</p:attrName>
                                        </p:attrNameLst>
                                      </p:cBhvr>
                                      <p:tavLst>
                                        <p:tav tm="0">
                                          <p:val>
                                            <p:strVal val="#ppt_x-.2"/>
                                          </p:val>
                                        </p:tav>
                                        <p:tav tm="100000">
                                          <p:val>
                                            <p:strVal val="#ppt_x"/>
                                          </p:val>
                                        </p:tav>
                                      </p:tavLst>
                                    </p:anim>
                                    <p:anim calcmode="lin" valueType="num">
                                      <p:cBhvr>
                                        <p:cTn id="33" dur="1000" fill="hold"/>
                                        <p:tgtEl>
                                          <p:spTgt spid="1433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14339">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4339">
                                            <p:txEl>
                                              <p:pRg st="5" end="5"/>
                                            </p:txEl>
                                          </p:spTgt>
                                        </p:tgtEl>
                                        <p:attrNameLst>
                                          <p:attrName>style.visibility</p:attrName>
                                        </p:attrNameLst>
                                      </p:cBhvr>
                                      <p:to>
                                        <p:strVal val="visible"/>
                                      </p:to>
                                    </p:set>
                                    <p:anim calcmode="lin" valueType="num">
                                      <p:cBhvr>
                                        <p:cTn id="39" dur="1000" fill="hold"/>
                                        <p:tgtEl>
                                          <p:spTgt spid="14339">
                                            <p:txEl>
                                              <p:pRg st="5" end="5"/>
                                            </p:txEl>
                                          </p:spTgt>
                                        </p:tgtEl>
                                        <p:attrNameLst>
                                          <p:attrName>ppt_x</p:attrName>
                                        </p:attrNameLst>
                                      </p:cBhvr>
                                      <p:tavLst>
                                        <p:tav tm="0">
                                          <p:val>
                                            <p:strVal val="#ppt_x-.2"/>
                                          </p:val>
                                        </p:tav>
                                        <p:tav tm="100000">
                                          <p:val>
                                            <p:strVal val="#ppt_x"/>
                                          </p:val>
                                        </p:tav>
                                      </p:tavLst>
                                    </p:anim>
                                    <p:anim calcmode="lin" valueType="num">
                                      <p:cBhvr>
                                        <p:cTn id="40" dur="1000" fill="hold"/>
                                        <p:tgtEl>
                                          <p:spTgt spid="1433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433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nodeType="clickEffect">
                                  <p:stCondLst>
                                    <p:cond delay="0"/>
                                  </p:stCondLst>
                                  <p:childTnLst>
                                    <p:set>
                                      <p:cBhvr>
                                        <p:cTn id="45" dur="1" fill="hold">
                                          <p:stCondLst>
                                            <p:cond delay="0"/>
                                          </p:stCondLst>
                                        </p:cTn>
                                        <p:tgtEl>
                                          <p:spTgt spid="14339">
                                            <p:txEl>
                                              <p:pRg st="6" end="6"/>
                                            </p:txEl>
                                          </p:spTgt>
                                        </p:tgtEl>
                                        <p:attrNameLst>
                                          <p:attrName>style.visibility</p:attrName>
                                        </p:attrNameLst>
                                      </p:cBhvr>
                                      <p:to>
                                        <p:strVal val="visible"/>
                                      </p:to>
                                    </p:set>
                                    <p:anim calcmode="lin" valueType="num">
                                      <p:cBhvr>
                                        <p:cTn id="46" dur="1000" fill="hold"/>
                                        <p:tgtEl>
                                          <p:spTgt spid="14339">
                                            <p:txEl>
                                              <p:pRg st="6" end="6"/>
                                            </p:txEl>
                                          </p:spTgt>
                                        </p:tgtEl>
                                        <p:attrNameLst>
                                          <p:attrName>ppt_x</p:attrName>
                                        </p:attrNameLst>
                                      </p:cBhvr>
                                      <p:tavLst>
                                        <p:tav tm="0">
                                          <p:val>
                                            <p:strVal val="#ppt_x-.2"/>
                                          </p:val>
                                        </p:tav>
                                        <p:tav tm="100000">
                                          <p:val>
                                            <p:strVal val="#ppt_x"/>
                                          </p:val>
                                        </p:tav>
                                      </p:tavLst>
                                    </p:anim>
                                    <p:anim calcmode="lin" valueType="num">
                                      <p:cBhvr>
                                        <p:cTn id="47" dur="1000" fill="hold"/>
                                        <p:tgtEl>
                                          <p:spTgt spid="1433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4339">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9" presetClass="entr" presetSubtype="0" fill="hold" nodeType="clickEffect">
                                  <p:stCondLst>
                                    <p:cond delay="0"/>
                                  </p:stCondLst>
                                  <p:childTnLst>
                                    <p:set>
                                      <p:cBhvr>
                                        <p:cTn id="52" dur="1" fill="hold">
                                          <p:stCondLst>
                                            <p:cond delay="0"/>
                                          </p:stCondLst>
                                        </p:cTn>
                                        <p:tgtEl>
                                          <p:spTgt spid="14339">
                                            <p:txEl>
                                              <p:pRg st="7" end="7"/>
                                            </p:txEl>
                                          </p:spTgt>
                                        </p:tgtEl>
                                        <p:attrNameLst>
                                          <p:attrName>style.visibility</p:attrName>
                                        </p:attrNameLst>
                                      </p:cBhvr>
                                      <p:to>
                                        <p:strVal val="visible"/>
                                      </p:to>
                                    </p:set>
                                    <p:anim calcmode="lin" valueType="num">
                                      <p:cBhvr>
                                        <p:cTn id="53" dur="1000" fill="hold"/>
                                        <p:tgtEl>
                                          <p:spTgt spid="14339">
                                            <p:txEl>
                                              <p:pRg st="7" end="7"/>
                                            </p:txEl>
                                          </p:spTgt>
                                        </p:tgtEl>
                                        <p:attrNameLst>
                                          <p:attrName>ppt_x</p:attrName>
                                        </p:attrNameLst>
                                      </p:cBhvr>
                                      <p:tavLst>
                                        <p:tav tm="0">
                                          <p:val>
                                            <p:strVal val="#ppt_x-.2"/>
                                          </p:val>
                                        </p:tav>
                                        <p:tav tm="100000">
                                          <p:val>
                                            <p:strVal val="#ppt_x"/>
                                          </p:val>
                                        </p:tav>
                                      </p:tavLst>
                                    </p:anim>
                                    <p:anim calcmode="lin" valueType="num">
                                      <p:cBhvr>
                                        <p:cTn id="54" dur="1000" fill="hold"/>
                                        <p:tgtEl>
                                          <p:spTgt spid="1433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5" dur="10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 </a:t>
            </a:r>
          </a:p>
        </p:txBody>
      </p:sp>
      <p:sp>
        <p:nvSpPr>
          <p:cNvPr id="5" name="Content Placeholder 4"/>
          <p:cNvSpPr>
            <a:spLocks noGrp="1"/>
          </p:cNvSpPr>
          <p:nvPr>
            <p:ph idx="1"/>
          </p:nvPr>
        </p:nvSpPr>
        <p:spPr>
          <a:xfrm>
            <a:off x="408992" y="1306286"/>
            <a:ext cx="8229600" cy="4525963"/>
          </a:xfrm>
        </p:spPr>
        <p:txBody>
          <a:bodyPr/>
          <a:lstStyle/>
          <a:p>
            <a:pPr>
              <a:spcBef>
                <a:spcPct val="50000"/>
              </a:spcBef>
            </a:pPr>
            <a:r>
              <a:rPr lang="en-US" sz="2000" b="0" dirty="0" smtClean="0">
                <a:solidFill>
                  <a:schemeClr val="tx1">
                    <a:lumMod val="75000"/>
                    <a:lumOff val="25000"/>
                  </a:schemeClr>
                </a:solidFill>
                <a:latin typeface="Calibri" pitchFamily="34" charset="0"/>
              </a:rPr>
              <a:t>Superior communication features</a:t>
            </a:r>
          </a:p>
          <a:p>
            <a:pPr>
              <a:spcBef>
                <a:spcPct val="50000"/>
              </a:spcBef>
            </a:pPr>
            <a:r>
              <a:rPr lang="en-US" sz="2000" b="0" dirty="0" smtClean="0">
                <a:solidFill>
                  <a:schemeClr val="tx1">
                    <a:lumMod val="75000"/>
                    <a:lumOff val="25000"/>
                  </a:schemeClr>
                </a:solidFill>
                <a:latin typeface="Calibri" pitchFamily="34" charset="0"/>
              </a:rPr>
              <a:t>No need to know any technical language</a:t>
            </a:r>
          </a:p>
          <a:p>
            <a:pPr>
              <a:spcBef>
                <a:spcPct val="50000"/>
              </a:spcBef>
            </a:pPr>
            <a:r>
              <a:rPr lang="en-US" sz="2000" b="0" dirty="0" smtClean="0">
                <a:solidFill>
                  <a:schemeClr val="tx1">
                    <a:lumMod val="75000"/>
                    <a:lumOff val="25000"/>
                  </a:schemeClr>
                </a:solidFill>
                <a:latin typeface="Calibri" pitchFamily="34" charset="0"/>
              </a:rPr>
              <a:t>Improved flow of communication with a single centralized hub of information for all clubs</a:t>
            </a:r>
          </a:p>
          <a:p>
            <a:pPr>
              <a:spcBef>
                <a:spcPct val="50000"/>
              </a:spcBef>
            </a:pPr>
            <a:r>
              <a:rPr lang="en-US" sz="2000" b="0" dirty="0">
                <a:solidFill>
                  <a:schemeClr val="tx1">
                    <a:lumMod val="75000"/>
                    <a:lumOff val="25000"/>
                  </a:schemeClr>
                </a:solidFill>
                <a:latin typeface="Calibri" pitchFamily="34" charset="0"/>
              </a:rPr>
              <a:t>Automatic transfer of information between </a:t>
            </a:r>
            <a:r>
              <a:rPr lang="en-US" sz="2000" b="0" dirty="0" smtClean="0">
                <a:solidFill>
                  <a:schemeClr val="tx1">
                    <a:lumMod val="75000"/>
                    <a:lumOff val="25000"/>
                  </a:schemeClr>
                </a:solidFill>
                <a:latin typeface="Calibri" pitchFamily="34" charset="0"/>
              </a:rPr>
              <a:t>clubs to the district to the zone to RI</a:t>
            </a:r>
          </a:p>
          <a:p>
            <a:pPr>
              <a:spcBef>
                <a:spcPct val="50000"/>
              </a:spcBef>
            </a:pPr>
            <a:r>
              <a:rPr lang="en-US" sz="2000" b="0" dirty="0" smtClean="0">
                <a:solidFill>
                  <a:schemeClr val="tx1">
                    <a:lumMod val="75000"/>
                    <a:lumOff val="25000"/>
                  </a:schemeClr>
                </a:solidFill>
                <a:latin typeface="Calibri" pitchFamily="34" charset="0"/>
              </a:rPr>
              <a:t>Better handling of events and volunteers</a:t>
            </a:r>
          </a:p>
          <a:p>
            <a:pPr>
              <a:spcBef>
                <a:spcPct val="50000"/>
              </a:spcBef>
            </a:pPr>
            <a:r>
              <a:rPr lang="en-US" sz="2000" b="0" dirty="0" smtClean="0">
                <a:solidFill>
                  <a:schemeClr val="tx1">
                    <a:lumMod val="75000"/>
                    <a:lumOff val="25000"/>
                  </a:schemeClr>
                </a:solidFill>
                <a:latin typeface="Calibri" pitchFamily="34" charset="0"/>
              </a:rPr>
              <a:t>Improved data tracking with built-in reports and reminders</a:t>
            </a:r>
          </a:p>
          <a:p>
            <a:pPr>
              <a:spcBef>
                <a:spcPct val="50000"/>
              </a:spcBef>
            </a:pPr>
            <a:r>
              <a:rPr lang="en-US" sz="2000" b="0" dirty="0" smtClean="0">
                <a:solidFill>
                  <a:schemeClr val="tx1">
                    <a:lumMod val="75000"/>
                    <a:lumOff val="25000"/>
                  </a:schemeClr>
                </a:solidFill>
                <a:latin typeface="Calibri" pitchFamily="34" charset="0"/>
              </a:rPr>
              <a:t>Efficient and easy management of committees</a:t>
            </a:r>
          </a:p>
          <a:p>
            <a:pPr>
              <a:spcBef>
                <a:spcPct val="50000"/>
              </a:spcBef>
            </a:pPr>
            <a:r>
              <a:rPr lang="en-US" sz="2000" b="0" dirty="0" smtClean="0">
                <a:solidFill>
                  <a:schemeClr val="tx1">
                    <a:lumMod val="75000"/>
                    <a:lumOff val="25000"/>
                  </a:schemeClr>
                </a:solidFill>
                <a:latin typeface="Calibri" pitchFamily="34" charset="0"/>
              </a:rPr>
              <a:t>Increased data security </a:t>
            </a:r>
          </a:p>
          <a:p>
            <a:endParaRPr lang="en-US" sz="4000" b="0" dirty="0">
              <a:solidFill>
                <a:schemeClr val="tx1">
                  <a:lumMod val="75000"/>
                  <a:lumOff val="25000"/>
                </a:schemeClr>
              </a:solidFill>
            </a:endParaRPr>
          </a:p>
        </p:txBody>
      </p:sp>
      <p:sp>
        <p:nvSpPr>
          <p:cNvPr id="18435" name="Text Box 3"/>
          <p:cNvSpPr txBox="1">
            <a:spLocks noChangeArrowheads="1"/>
          </p:cNvSpPr>
          <p:nvPr/>
        </p:nvSpPr>
        <p:spPr bwMode="auto">
          <a:xfrm>
            <a:off x="381000" y="304800"/>
            <a:ext cx="8353425" cy="707886"/>
          </a:xfrm>
          <a:prstGeom prst="rect">
            <a:avLst/>
          </a:prstGeom>
          <a:noFill/>
          <a:ln w="9525">
            <a:noFill/>
            <a:miter lim="800000"/>
            <a:headEnd/>
            <a:tailEnd/>
          </a:ln>
        </p:spPr>
        <p:txBody>
          <a:bodyPr>
            <a:spAutoFit/>
          </a:bodyPr>
          <a:lstStyle/>
          <a:p>
            <a:pPr>
              <a:spcBef>
                <a:spcPct val="50000"/>
              </a:spcBef>
            </a:pPr>
            <a:r>
              <a:rPr lang="en-US" sz="4000" dirty="0" smtClean="0">
                <a:solidFill>
                  <a:srgbClr val="00B0F0"/>
                </a:solidFill>
                <a:latin typeface="Calibri" pitchFamily="34" charset="0"/>
              </a:rPr>
              <a:t>Key </a:t>
            </a:r>
            <a:r>
              <a:rPr lang="en-US" sz="4000" dirty="0">
                <a:solidFill>
                  <a:srgbClr val="00B0F0"/>
                </a:solidFill>
                <a:latin typeface="Calibri" pitchFamily="34" charset="0"/>
              </a:rPr>
              <a:t>B</a:t>
            </a:r>
            <a:r>
              <a:rPr lang="en-US" sz="4000" dirty="0" smtClean="0">
                <a:solidFill>
                  <a:srgbClr val="00B0F0"/>
                </a:solidFill>
                <a:latin typeface="Calibri" pitchFamily="34" charset="0"/>
              </a:rPr>
              <a:t>enefits </a:t>
            </a:r>
            <a:r>
              <a:rPr lang="en-US" sz="4000" dirty="0">
                <a:solidFill>
                  <a:srgbClr val="00B0F0"/>
                </a:solidFill>
                <a:latin typeface="Calibri" pitchFamily="34" charset="0"/>
              </a:rPr>
              <a:t>of </a:t>
            </a:r>
            <a:r>
              <a:rPr lang="en-US" sz="4000" dirty="0" smtClean="0">
                <a:solidFill>
                  <a:srgbClr val="00B0F0"/>
                </a:solidFill>
                <a:latin typeface="Calibri" pitchFamily="34" charset="0"/>
              </a:rPr>
              <a:t>ClubRunner</a:t>
            </a:r>
            <a:endParaRPr lang="en-US" sz="4000" dirty="0">
              <a:solidFill>
                <a:srgbClr val="00B0F0"/>
              </a:solidFill>
              <a:latin typeface="Calibri" pitchFamily="34" charset="0"/>
            </a:endParaRP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extLst>
      <p:ext uri="{BB962C8B-B14F-4D97-AF65-F5344CB8AC3E}">
        <p14:creationId xmlns:p14="http://schemas.microsoft.com/office/powerpoint/2010/main" val="2986764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8229600" cy="1143000"/>
          </a:xfrm>
        </p:spPr>
        <p:txBody>
          <a:bodyPr/>
          <a:lstStyle/>
          <a:p>
            <a:pPr algn="l" eaLnBrk="1" hangingPunct="1"/>
            <a:r>
              <a:rPr lang="en-US" dirty="0" smtClean="0">
                <a:latin typeface="Calibri" pitchFamily="34" charset="0"/>
              </a:rPr>
              <a:t> What About Security?</a:t>
            </a:r>
            <a:endParaRPr lang="en-US" sz="2000" dirty="0" smtClean="0">
              <a:latin typeface="Calibri" pitchFamily="34" charset="0"/>
            </a:endParaRPr>
          </a:p>
        </p:txBody>
      </p:sp>
      <p:sp>
        <p:nvSpPr>
          <p:cNvPr id="94212" name="Text Box 4"/>
          <p:cNvSpPr txBox="1">
            <a:spLocks noChangeArrowheads="1"/>
          </p:cNvSpPr>
          <p:nvPr/>
        </p:nvSpPr>
        <p:spPr bwMode="auto">
          <a:xfrm>
            <a:off x="152400" y="1066800"/>
            <a:ext cx="7696200" cy="5108575"/>
          </a:xfrm>
          <a:prstGeom prst="rect">
            <a:avLst/>
          </a:prstGeom>
          <a:noFill/>
          <a:ln w="9525">
            <a:noFill/>
            <a:miter lim="800000"/>
            <a:headEnd/>
            <a:tailEnd/>
          </a:ln>
        </p:spPr>
        <p:txBody>
          <a:bodyPr wrap="square">
            <a:spAutoFit/>
          </a:bodyPr>
          <a:lstStyle/>
          <a:p>
            <a:pPr>
              <a:spcBef>
                <a:spcPct val="50000"/>
              </a:spcBef>
            </a:pPr>
            <a:r>
              <a:rPr lang="en-US" sz="2000" dirty="0">
                <a:solidFill>
                  <a:schemeClr val="tx1">
                    <a:lumMod val="75000"/>
                    <a:lumOff val="25000"/>
                  </a:schemeClr>
                </a:solidFill>
                <a:latin typeface="Calibri" pitchFamily="34" charset="0"/>
              </a:rPr>
              <a:t>You can rest assured that your data is secure and private as </a:t>
            </a:r>
            <a:r>
              <a:rPr lang="en-US" sz="2000" dirty="0" err="1">
                <a:solidFill>
                  <a:schemeClr val="tx1">
                    <a:lumMod val="75000"/>
                    <a:lumOff val="25000"/>
                  </a:schemeClr>
                </a:solidFill>
                <a:latin typeface="Calibri" pitchFamily="34" charset="0"/>
              </a:rPr>
              <a:t>ClubRunner</a:t>
            </a:r>
            <a:r>
              <a:rPr lang="en-US" sz="2000" dirty="0">
                <a:solidFill>
                  <a:schemeClr val="tx1">
                    <a:lumMod val="75000"/>
                    <a:lumOff val="25000"/>
                  </a:schemeClr>
                </a:solidFill>
                <a:latin typeface="Calibri" pitchFamily="34" charset="0"/>
              </a:rPr>
              <a:t> is equipped with:</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Unique login names and passwords for each member</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Multi-level access rights for members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Firewall and anti-virus protection</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Protection features for private information that is not meant for </a:t>
            </a:r>
            <a:br>
              <a:rPr lang="en-US" sz="2000" dirty="0">
                <a:solidFill>
                  <a:schemeClr val="tx1">
                    <a:lumMod val="75000"/>
                    <a:lumOff val="25000"/>
                  </a:schemeClr>
                </a:solidFill>
                <a:latin typeface="Calibri" pitchFamily="34" charset="0"/>
              </a:rPr>
            </a:br>
            <a:r>
              <a:rPr lang="en-US" sz="2000" dirty="0">
                <a:solidFill>
                  <a:schemeClr val="tx1">
                    <a:lumMod val="75000"/>
                    <a:lumOff val="25000"/>
                  </a:schemeClr>
                </a:solidFill>
                <a:latin typeface="Calibri" pitchFamily="34" charset="0"/>
              </a:rPr>
              <a:t>  the public</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Backups of your website and membership information </a:t>
            </a:r>
            <a:br>
              <a:rPr lang="en-US" sz="2000" dirty="0">
                <a:solidFill>
                  <a:schemeClr val="tx1">
                    <a:lumMod val="75000"/>
                    <a:lumOff val="25000"/>
                  </a:schemeClr>
                </a:solidFill>
                <a:latin typeface="Calibri" pitchFamily="34" charset="0"/>
              </a:rPr>
            </a:br>
            <a:r>
              <a:rPr lang="en-US" sz="2000" dirty="0">
                <a:solidFill>
                  <a:schemeClr val="tx1">
                    <a:lumMod val="75000"/>
                    <a:lumOff val="25000"/>
                  </a:schemeClr>
                </a:solidFill>
                <a:latin typeface="Calibri" pitchFamily="34" charset="0"/>
              </a:rPr>
              <a:t>   automatically made every four hours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Features that help maintain the privacy of email addresses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Public Messaging tools that allow for anonymous contacts</a:t>
            </a:r>
          </a:p>
          <a:p>
            <a:pPr>
              <a:spcBef>
                <a:spcPct val="50000"/>
              </a:spcBef>
            </a:pPr>
            <a:endParaRPr lang="en-US" sz="2400" dirty="0">
              <a:solidFill>
                <a:schemeClr val="tx1">
                  <a:lumMod val="75000"/>
                  <a:lumOff val="2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38341" y="1101012"/>
            <a:ext cx="2820517" cy="2327228"/>
          </a:xfrm>
          <a:prstGeom prst="rect">
            <a:avLst/>
          </a:prstGeom>
        </p:spPr>
      </p:pic>
    </p:spTree>
    <p:extLst>
      <p:ext uri="{BB962C8B-B14F-4D97-AF65-F5344CB8AC3E}">
        <p14:creationId xmlns:p14="http://schemas.microsoft.com/office/powerpoint/2010/main" val="218503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4"/>
          <p:cNvSpPr>
            <a:spLocks noChangeArrowheads="1"/>
          </p:cNvSpPr>
          <p:nvPr/>
        </p:nvSpPr>
        <p:spPr bwMode="auto">
          <a:xfrm>
            <a:off x="381000" y="457200"/>
            <a:ext cx="8763000" cy="612775"/>
          </a:xfrm>
          <a:prstGeom prst="rect">
            <a:avLst/>
          </a:prstGeom>
          <a:solidFill>
            <a:srgbClr val="FFFFFF">
              <a:alpha val="0"/>
            </a:srgbClr>
          </a:solidFill>
          <a:ln w="9525">
            <a:noFill/>
            <a:miter lim="800000"/>
            <a:headEnd/>
            <a:tailEnd/>
          </a:ln>
        </p:spPr>
        <p:txBody>
          <a:bodyPr/>
          <a:lstStyle/>
          <a:p>
            <a:r>
              <a:rPr lang="en-US" sz="4400" dirty="0">
                <a:solidFill>
                  <a:srgbClr val="00B0F0"/>
                </a:solidFill>
                <a:latin typeface="Calibri" pitchFamily="34" charset="0"/>
              </a:rPr>
              <a:t>Testimonials</a:t>
            </a:r>
            <a:endParaRPr lang="en-CA" sz="5400" dirty="0">
              <a:solidFill>
                <a:srgbClr val="00B0F0"/>
              </a:solidFill>
              <a:latin typeface="Calibri" pitchFamily="34" charset="0"/>
            </a:endParaRPr>
          </a:p>
        </p:txBody>
      </p:sp>
      <p:sp>
        <p:nvSpPr>
          <p:cNvPr id="4" name="TextBox 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5" name="Rounded Rectangular Callout 4"/>
          <p:cNvSpPr/>
          <p:nvPr/>
        </p:nvSpPr>
        <p:spPr>
          <a:xfrm rot="21274697">
            <a:off x="304800" y="1752600"/>
            <a:ext cx="3505200" cy="3810000"/>
          </a:xfrm>
          <a:prstGeom prst="wedgeRoundRectCallout">
            <a:avLst>
              <a:gd name="adj1" fmla="val -602"/>
              <a:gd name="adj2" fmla="val 6250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US" sz="1100" dirty="0" smtClean="0">
                <a:latin typeface="Calibri" pitchFamily="34" charset="0"/>
              </a:rPr>
              <a:t>"</a:t>
            </a:r>
            <a:r>
              <a:rPr lang="en-US" sz="1100" dirty="0" err="1" smtClean="0">
                <a:latin typeface="Calibri" pitchFamily="34" charset="0"/>
              </a:rPr>
              <a:t>ClubRunner</a:t>
            </a:r>
            <a:r>
              <a:rPr lang="en-US" sz="1100" dirty="0" smtClean="0">
                <a:latin typeface="Calibri" pitchFamily="34" charset="0"/>
              </a:rPr>
              <a:t> has literally revolutionized communications in District 7080. For the first time ever we are able to selectively target our communications. We are no longer forced to funnel everything through the club presidents. </a:t>
            </a:r>
            <a:br>
              <a:rPr lang="en-US" sz="1100" dirty="0" smtClean="0">
                <a:latin typeface="Calibri" pitchFamily="34" charset="0"/>
              </a:rPr>
            </a:br>
            <a:endParaRPr lang="en-US" sz="1100" dirty="0" smtClean="0">
              <a:latin typeface="Calibri" pitchFamily="34" charset="0"/>
            </a:endParaRPr>
          </a:p>
          <a:p>
            <a:pPr>
              <a:defRPr/>
            </a:pPr>
            <a:r>
              <a:rPr lang="en-US" sz="1100" dirty="0" smtClean="0">
                <a:latin typeface="Calibri" pitchFamily="34" charset="0"/>
              </a:rPr>
              <a:t>As a result we have been able to decrease the information overload generally experienced by presidents and increase our information flow to every level of Rotary membership in the District. </a:t>
            </a:r>
            <a:br>
              <a:rPr lang="en-US" sz="1100" dirty="0" smtClean="0">
                <a:latin typeface="Calibri" pitchFamily="34" charset="0"/>
              </a:rPr>
            </a:br>
            <a:endParaRPr lang="en-US" sz="1100" dirty="0" smtClean="0">
              <a:latin typeface="Calibri" pitchFamily="34" charset="0"/>
            </a:endParaRPr>
          </a:p>
          <a:p>
            <a:pPr>
              <a:defRPr/>
            </a:pPr>
            <a:r>
              <a:rPr lang="en-US" sz="1100" dirty="0" err="1" smtClean="0">
                <a:latin typeface="Calibri" pitchFamily="34" charset="0"/>
              </a:rPr>
              <a:t>ClubRunner</a:t>
            </a:r>
            <a:r>
              <a:rPr lang="en-US" sz="1100" dirty="0" smtClean="0">
                <a:latin typeface="Calibri" pitchFamily="34" charset="0"/>
              </a:rPr>
              <a:t> has enabled Rotarians in District 7080 to be more efficient and more effective. We are able to spend less time as administrators and more time doing community service. </a:t>
            </a:r>
            <a:r>
              <a:rPr lang="en-US" sz="1100" dirty="0" err="1" smtClean="0">
                <a:latin typeface="Calibri" pitchFamily="34" charset="0"/>
              </a:rPr>
              <a:t>ClubRunner</a:t>
            </a:r>
            <a:r>
              <a:rPr lang="en-US" sz="1100" dirty="0" smtClean="0">
                <a:latin typeface="Calibri" pitchFamily="34" charset="0"/>
              </a:rPr>
              <a:t> delivers a service that allows us to operate as volunteers but deliver as professionals." </a:t>
            </a:r>
            <a:br>
              <a:rPr lang="en-US" sz="1100" dirty="0" smtClean="0">
                <a:latin typeface="Calibri" pitchFamily="34" charset="0"/>
              </a:rPr>
            </a:br>
            <a:r>
              <a:rPr lang="en-US" dirty="0" smtClean="0">
                <a:latin typeface="Calibri" pitchFamily="34" charset="0"/>
              </a:rPr>
              <a:t/>
            </a:r>
            <a:br>
              <a:rPr lang="en-US" dirty="0" smtClean="0">
                <a:latin typeface="Calibri" pitchFamily="34" charset="0"/>
              </a:rPr>
            </a:br>
            <a:r>
              <a:rPr lang="en-US" sz="1100" dirty="0" smtClean="0">
                <a:latin typeface="Calibri" pitchFamily="34" charset="0"/>
              </a:rPr>
              <a:t>        </a:t>
            </a:r>
            <a:endParaRPr lang="en-US" dirty="0"/>
          </a:p>
        </p:txBody>
      </p:sp>
      <p:sp>
        <p:nvSpPr>
          <p:cNvPr id="6" name="Rounded Rectangular Callout 5"/>
          <p:cNvSpPr/>
          <p:nvPr/>
        </p:nvSpPr>
        <p:spPr>
          <a:xfrm rot="1011601">
            <a:off x="5964892" y="2939167"/>
            <a:ext cx="2876552" cy="3200400"/>
          </a:xfrm>
          <a:prstGeom prst="wedgeRoundRectCallout">
            <a:avLst>
              <a:gd name="adj1" fmla="val -41333"/>
              <a:gd name="adj2" fmla="val 5458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US" sz="1200" dirty="0" smtClean="0">
                <a:latin typeface="Calibri" pitchFamily="34" charset="0"/>
              </a:rPr>
              <a:t>"As a former district webmaster I can't begin to extol the advantages of our new District </a:t>
            </a:r>
            <a:r>
              <a:rPr lang="en-US" sz="1200" dirty="0" err="1" smtClean="0">
                <a:latin typeface="Calibri" pitchFamily="34" charset="0"/>
              </a:rPr>
              <a:t>ClubRunner</a:t>
            </a:r>
            <a:r>
              <a:rPr lang="en-US" sz="1200" dirty="0" smtClean="0">
                <a:latin typeface="Calibri" pitchFamily="34" charset="0"/>
              </a:rPr>
              <a:t> site.</a:t>
            </a:r>
          </a:p>
          <a:p>
            <a:pPr>
              <a:buFontTx/>
              <a:buChar char="•"/>
              <a:defRPr/>
            </a:pPr>
            <a:endParaRPr lang="en-US" sz="1200" dirty="0" smtClean="0">
              <a:latin typeface="Calibri" pitchFamily="34" charset="0"/>
            </a:endParaRPr>
          </a:p>
          <a:p>
            <a:pPr>
              <a:defRPr/>
            </a:pPr>
            <a:r>
              <a:rPr lang="en-US" sz="1200" dirty="0" smtClean="0">
                <a:latin typeface="Calibri" pitchFamily="34" charset="0"/>
              </a:rPr>
              <a:t>Seems like every time I login, I discover yet another feature I wasn't aware of. </a:t>
            </a:r>
            <a:br>
              <a:rPr lang="en-US" sz="1200" dirty="0" smtClean="0">
                <a:latin typeface="Calibri" pitchFamily="34" charset="0"/>
              </a:rPr>
            </a:br>
            <a:r>
              <a:rPr lang="en-US" sz="1200" dirty="0" smtClean="0">
                <a:latin typeface="Calibri" pitchFamily="34" charset="0"/>
              </a:rPr>
              <a:t/>
            </a:r>
            <a:br>
              <a:rPr lang="en-US" sz="1200" dirty="0" smtClean="0">
                <a:latin typeface="Calibri" pitchFamily="34" charset="0"/>
              </a:rPr>
            </a:br>
            <a:r>
              <a:rPr lang="en-US" sz="1200" dirty="0" smtClean="0">
                <a:latin typeface="Calibri" pitchFamily="34" charset="0"/>
              </a:rPr>
              <a:t>Superb communication tool - highly recommend to all Rotary clubs."</a:t>
            </a:r>
            <a:br>
              <a:rPr lang="en-US" sz="1200" dirty="0" smtClean="0">
                <a:latin typeface="Calibri" pitchFamily="34" charset="0"/>
              </a:rPr>
            </a:br>
            <a:r>
              <a:rPr lang="en-US" sz="1200" dirty="0" smtClean="0">
                <a:latin typeface="Calibri" pitchFamily="34" charset="0"/>
              </a:rPr>
              <a:t/>
            </a:r>
            <a:br>
              <a:rPr lang="en-US" sz="1200" dirty="0" smtClean="0">
                <a:latin typeface="Calibri" pitchFamily="34" charset="0"/>
              </a:rPr>
            </a:br>
            <a:r>
              <a:rPr lang="en-US" sz="1200" dirty="0" smtClean="0">
                <a:latin typeface="Calibri" pitchFamily="34" charset="0"/>
              </a:rPr>
              <a:t>        </a:t>
            </a:r>
            <a:endParaRPr lang="en-US" sz="1600" dirty="0"/>
          </a:p>
        </p:txBody>
      </p:sp>
      <p:sp>
        <p:nvSpPr>
          <p:cNvPr id="7" name="Rounded Rectangular Callout 6"/>
          <p:cNvSpPr/>
          <p:nvPr/>
        </p:nvSpPr>
        <p:spPr>
          <a:xfrm rot="245735">
            <a:off x="3810000" y="4800600"/>
            <a:ext cx="1752600" cy="1219200"/>
          </a:xfrm>
          <a:prstGeom prst="wedgeRoundRectCallout">
            <a:avLst>
              <a:gd name="adj1" fmla="val -52244"/>
              <a:gd name="adj2" fmla="val 7091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CA" sz="1400" dirty="0" smtClean="0">
                <a:latin typeface="Calibri" pitchFamily="34" charset="0"/>
              </a:rPr>
              <a:t>“</a:t>
            </a:r>
            <a:r>
              <a:rPr lang="en-CA" sz="1400" dirty="0" err="1" smtClean="0">
                <a:latin typeface="Calibri" pitchFamily="34" charset="0"/>
              </a:rPr>
              <a:t>ClubRunner</a:t>
            </a:r>
            <a:r>
              <a:rPr lang="en-CA" sz="1400" dirty="0" smtClean="0">
                <a:latin typeface="Calibri" pitchFamily="34" charset="0"/>
              </a:rPr>
              <a:t> is one of the easiest turnkey websites I have ever used.”</a:t>
            </a:r>
            <a:endParaRPr lang="en-US" sz="1400" dirty="0" smtClean="0">
              <a:solidFill>
                <a:schemeClr val="tx1"/>
              </a:solidFill>
            </a:endParaRPr>
          </a:p>
          <a:p>
            <a:pPr algn="ctr"/>
            <a:endParaRPr lang="en-US" dirty="0"/>
          </a:p>
        </p:txBody>
      </p:sp>
      <p:sp>
        <p:nvSpPr>
          <p:cNvPr id="8" name="Rounded Rectangular Callout 7"/>
          <p:cNvSpPr/>
          <p:nvPr/>
        </p:nvSpPr>
        <p:spPr>
          <a:xfrm rot="21089555">
            <a:off x="6375815" y="177384"/>
            <a:ext cx="2590800" cy="2590800"/>
          </a:xfrm>
          <a:prstGeom prst="wedgeRoundRectCallout">
            <a:avLst>
              <a:gd name="adj1" fmla="val 31748"/>
              <a:gd name="adj2" fmla="val 6250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US" sz="1200" dirty="0" smtClean="0">
                <a:solidFill>
                  <a:schemeClr val="tx1"/>
                </a:solidFill>
                <a:latin typeface="Calibri" pitchFamily="34" charset="0"/>
              </a:rPr>
              <a:t>“Our </a:t>
            </a:r>
            <a:r>
              <a:rPr lang="en-US" sz="1200" dirty="0" err="1" smtClean="0">
                <a:solidFill>
                  <a:schemeClr val="tx1"/>
                </a:solidFill>
                <a:latin typeface="Calibri" pitchFamily="34" charset="0"/>
              </a:rPr>
              <a:t>ClubRunner</a:t>
            </a:r>
            <a:r>
              <a:rPr lang="en-US" sz="1200" dirty="0" smtClean="0">
                <a:solidFill>
                  <a:schemeClr val="tx1"/>
                </a:solidFill>
                <a:latin typeface="Calibri" pitchFamily="34" charset="0"/>
              </a:rPr>
              <a:t> District Website has dramatically increased our</a:t>
            </a:r>
          </a:p>
          <a:p>
            <a:pPr>
              <a:defRPr/>
            </a:pPr>
            <a:r>
              <a:rPr lang="en-US" sz="1200" dirty="0" smtClean="0">
                <a:solidFill>
                  <a:schemeClr val="tx1"/>
                </a:solidFill>
                <a:latin typeface="Calibri" pitchFamily="34" charset="0"/>
              </a:rPr>
              <a:t> ability to directly reach the vast majority of our members. </a:t>
            </a:r>
          </a:p>
          <a:p>
            <a:pPr>
              <a:defRPr/>
            </a:pPr>
            <a:r>
              <a:rPr lang="en-US" sz="1200" dirty="0" smtClean="0">
                <a:solidFill>
                  <a:schemeClr val="tx1"/>
                </a:solidFill>
                <a:latin typeface="Calibri" pitchFamily="34" charset="0"/>
              </a:rPr>
              <a:t>Now that a large number of our Rotary Clubs are also choosing </a:t>
            </a:r>
          </a:p>
          <a:p>
            <a:pPr>
              <a:defRPr/>
            </a:pPr>
            <a:r>
              <a:rPr lang="en-US" sz="1200" dirty="0" err="1" smtClean="0">
                <a:solidFill>
                  <a:schemeClr val="tx1"/>
                </a:solidFill>
                <a:latin typeface="Calibri" pitchFamily="34" charset="0"/>
              </a:rPr>
              <a:t>ClubRunner</a:t>
            </a:r>
            <a:r>
              <a:rPr lang="en-US" sz="1200" dirty="0" smtClean="0">
                <a:solidFill>
                  <a:schemeClr val="tx1"/>
                </a:solidFill>
                <a:latin typeface="Calibri" pitchFamily="34" charset="0"/>
              </a:rPr>
              <a:t> websites, our web-based communication system </a:t>
            </a:r>
          </a:p>
          <a:p>
            <a:pPr>
              <a:defRPr/>
            </a:pPr>
            <a:r>
              <a:rPr lang="en-US" sz="1200" dirty="0" smtClean="0">
                <a:solidFill>
                  <a:schemeClr val="tx1"/>
                </a:solidFill>
                <a:latin typeface="Calibri" pitchFamily="34" charset="0"/>
              </a:rPr>
              <a:t>throughout the district is becoming even more valuable.”</a:t>
            </a:r>
          </a:p>
          <a:p>
            <a:pPr algn="ctr"/>
            <a:endParaRPr lang="en-US" dirty="0"/>
          </a:p>
        </p:txBody>
      </p:sp>
      <p:sp>
        <p:nvSpPr>
          <p:cNvPr id="9" name="Rounded Rectangular Callout 8"/>
          <p:cNvSpPr/>
          <p:nvPr/>
        </p:nvSpPr>
        <p:spPr>
          <a:xfrm rot="20973195">
            <a:off x="4050660" y="606580"/>
            <a:ext cx="1828800" cy="1981200"/>
          </a:xfrm>
          <a:prstGeom prst="wedgeRoundRectCallout">
            <a:avLst>
              <a:gd name="adj1" fmla="val 53147"/>
              <a:gd name="adj2" fmla="val 63913"/>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CA" sz="1200" dirty="0" smtClean="0">
                <a:latin typeface="Calibri" pitchFamily="34" charset="0"/>
              </a:rPr>
              <a:t>“</a:t>
            </a:r>
            <a:r>
              <a:rPr lang="en-CA" sz="1200" dirty="0" err="1" smtClean="0">
                <a:latin typeface="Calibri" pitchFamily="34" charset="0"/>
              </a:rPr>
              <a:t>ClubRunner</a:t>
            </a:r>
            <a:r>
              <a:rPr lang="en-CA" sz="1200" dirty="0" smtClean="0">
                <a:latin typeface="Calibri" pitchFamily="34" charset="0"/>
              </a:rPr>
              <a:t> is so easy for someone</a:t>
            </a:r>
          </a:p>
          <a:p>
            <a:pPr>
              <a:defRPr/>
            </a:pPr>
            <a:r>
              <a:rPr lang="en-CA" sz="1200" dirty="0" smtClean="0">
                <a:latin typeface="Calibri" pitchFamily="34" charset="0"/>
              </a:rPr>
              <a:t>with little computer experience or</a:t>
            </a:r>
          </a:p>
          <a:p>
            <a:pPr>
              <a:defRPr/>
            </a:pPr>
            <a:r>
              <a:rPr lang="en-CA" sz="1200" dirty="0" smtClean="0">
                <a:latin typeface="Calibri" pitchFamily="34" charset="0"/>
              </a:rPr>
              <a:t>HTML knowledge, to create an </a:t>
            </a:r>
          </a:p>
          <a:p>
            <a:pPr>
              <a:defRPr/>
            </a:pPr>
            <a:r>
              <a:rPr lang="en-CA" sz="1200" dirty="0" smtClean="0">
                <a:latin typeface="Calibri" pitchFamily="34" charset="0"/>
              </a:rPr>
              <a:t>interesting and informative site </a:t>
            </a:r>
          </a:p>
          <a:p>
            <a:pPr>
              <a:defRPr/>
            </a:pPr>
            <a:r>
              <a:rPr lang="en-CA" sz="1200" dirty="0" smtClean="0">
                <a:latin typeface="Calibri" pitchFamily="34" charset="0"/>
              </a:rPr>
              <a:t>quickly.”</a:t>
            </a:r>
            <a:endParaRPr lang="en-US" sz="1200" dirty="0" smtClean="0">
              <a:solidFill>
                <a:schemeClr val="tx1"/>
              </a:solidFill>
            </a:endParaRPr>
          </a:p>
          <a:p>
            <a:pPr algn="ctr"/>
            <a:endParaRPr lang="en-US" dirty="0"/>
          </a:p>
        </p:txBody>
      </p:sp>
      <p:sp>
        <p:nvSpPr>
          <p:cNvPr id="10" name="Rounded Rectangular Callout 9"/>
          <p:cNvSpPr/>
          <p:nvPr/>
        </p:nvSpPr>
        <p:spPr>
          <a:xfrm rot="21117035">
            <a:off x="3836827" y="2787158"/>
            <a:ext cx="1828800" cy="1600200"/>
          </a:xfrm>
          <a:prstGeom prst="wedgeRoundRectCallout">
            <a:avLst>
              <a:gd name="adj1" fmla="val 11233"/>
              <a:gd name="adj2" fmla="val 7750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defRPr/>
            </a:pPr>
            <a:r>
              <a:rPr lang="en-CA" sz="1200" dirty="0" smtClean="0">
                <a:latin typeface="Calibri" pitchFamily="34" charset="0"/>
              </a:rPr>
              <a:t>“It has forced our club to consider a whole new approach </a:t>
            </a:r>
          </a:p>
          <a:p>
            <a:pPr>
              <a:defRPr/>
            </a:pPr>
            <a:r>
              <a:rPr lang="en-CA" sz="1200" dirty="0" smtClean="0">
                <a:latin typeface="Calibri" pitchFamily="34" charset="0"/>
              </a:rPr>
              <a:t>to communications, both internal </a:t>
            </a:r>
          </a:p>
          <a:p>
            <a:pPr>
              <a:defRPr/>
            </a:pPr>
            <a:r>
              <a:rPr lang="en-CA" sz="1200" dirty="0" smtClean="0">
                <a:latin typeface="Calibri" pitchFamily="34" charset="0"/>
              </a:rPr>
              <a:t>and external…” </a:t>
            </a:r>
            <a:endParaRPr lang="en-CA" sz="1600" dirty="0" smtClean="0">
              <a:latin typeface="Calibri" pitchFamily="34" charset="0"/>
            </a:endParaRP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dissolve">
                                      <p:cBhvr>
                                        <p:cTn id="14" dur="500"/>
                                        <p:tgtEl>
                                          <p:spTgt spid="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5"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2000" dirty="0" smtClean="0"/>
              <a:t> </a:t>
            </a:r>
          </a:p>
        </p:txBody>
      </p:sp>
      <p:sp>
        <p:nvSpPr>
          <p:cNvPr id="69635" name="Text Box 3"/>
          <p:cNvSpPr txBox="1">
            <a:spLocks noChangeArrowheads="1"/>
          </p:cNvSpPr>
          <p:nvPr/>
        </p:nvSpPr>
        <p:spPr bwMode="auto">
          <a:xfrm>
            <a:off x="433095" y="533400"/>
            <a:ext cx="7920038" cy="769441"/>
          </a:xfrm>
          <a:prstGeom prst="rect">
            <a:avLst/>
          </a:prstGeom>
          <a:noFill/>
          <a:ln w="9525">
            <a:noFill/>
            <a:miter lim="800000"/>
            <a:headEnd/>
            <a:tailEnd/>
          </a:ln>
        </p:spPr>
        <p:txBody>
          <a:bodyPr>
            <a:spAutoFit/>
          </a:bodyPr>
          <a:lstStyle/>
          <a:p>
            <a:r>
              <a:rPr lang="en-US" sz="4400" dirty="0" smtClean="0">
                <a:solidFill>
                  <a:srgbClr val="00B0F0"/>
                </a:solidFill>
                <a:latin typeface="Calibri" pitchFamily="34" charset="0"/>
              </a:rPr>
              <a:t>Let’s Get Started!</a:t>
            </a:r>
          </a:p>
        </p:txBody>
      </p:sp>
      <p:sp>
        <p:nvSpPr>
          <p:cNvPr id="108548" name="Text Box 4"/>
          <p:cNvSpPr txBox="1">
            <a:spLocks noChangeArrowheads="1"/>
          </p:cNvSpPr>
          <p:nvPr/>
        </p:nvSpPr>
        <p:spPr bwMode="auto">
          <a:xfrm>
            <a:off x="381000" y="2339734"/>
            <a:ext cx="6172200" cy="1631216"/>
          </a:xfrm>
          <a:prstGeom prst="rect">
            <a:avLst/>
          </a:prstGeom>
          <a:noFill/>
          <a:ln w="9525">
            <a:noFill/>
            <a:miter lim="800000"/>
            <a:headEnd/>
            <a:tailEnd/>
          </a:ln>
        </p:spPr>
        <p:txBody>
          <a:bodyPr wrap="square">
            <a:spAutoFit/>
          </a:bodyPr>
          <a:lstStyle/>
          <a:p>
            <a:pPr>
              <a:spcBef>
                <a:spcPct val="50000"/>
              </a:spcBef>
            </a:pPr>
            <a:r>
              <a:rPr lang="en-US" sz="2000" b="1" dirty="0" smtClean="0">
                <a:solidFill>
                  <a:schemeClr val="tx1">
                    <a:lumMod val="65000"/>
                    <a:lumOff val="35000"/>
                  </a:schemeClr>
                </a:solidFill>
                <a:latin typeface="Calibri" pitchFamily="34" charset="0"/>
              </a:rPr>
              <a:t>Give us a call or </a:t>
            </a:r>
            <a:r>
              <a:rPr lang="en-US" sz="2000" b="1" dirty="0" smtClean="0">
                <a:solidFill>
                  <a:schemeClr val="tx1">
                    <a:lumMod val="65000"/>
                    <a:lumOff val="35000"/>
                  </a:schemeClr>
                </a:solidFill>
                <a:latin typeface="Calibri" pitchFamily="34" charset="0"/>
              </a:rPr>
              <a:t>email us </a:t>
            </a:r>
            <a:r>
              <a:rPr lang="en-US" sz="2000" b="1" dirty="0" smtClean="0">
                <a:solidFill>
                  <a:schemeClr val="tx1">
                    <a:lumMod val="65000"/>
                    <a:lumOff val="35000"/>
                  </a:schemeClr>
                </a:solidFill>
                <a:latin typeface="Calibri" pitchFamily="34" charset="0"/>
              </a:rPr>
              <a:t>and we’ll be happy to have arrange a demo specifically fo</a:t>
            </a:r>
            <a:r>
              <a:rPr lang="en-US" sz="2000" b="1" dirty="0" smtClean="0">
                <a:solidFill>
                  <a:schemeClr val="tx1">
                    <a:lumMod val="65000"/>
                    <a:lumOff val="35000"/>
                  </a:schemeClr>
                </a:solidFill>
                <a:latin typeface="Calibri" pitchFamily="34" charset="0"/>
              </a:rPr>
              <a:t>r your committee!</a:t>
            </a:r>
          </a:p>
          <a:p>
            <a:pPr>
              <a:spcBef>
                <a:spcPct val="50000"/>
              </a:spcBef>
            </a:pPr>
            <a:r>
              <a:rPr lang="en-US" sz="2000" dirty="0" smtClean="0">
                <a:solidFill>
                  <a:schemeClr val="tx1">
                    <a:lumMod val="65000"/>
                    <a:lumOff val="35000"/>
                  </a:schemeClr>
                </a:solidFill>
                <a:latin typeface="Calibri" pitchFamily="34" charset="0"/>
                <a:hlinkClick r:id="rId3"/>
              </a:rPr>
              <a:t>salesinquiry@clubrunner.ca</a:t>
            </a:r>
            <a:endParaRPr lang="en-US" sz="2000" dirty="0" smtClean="0">
              <a:solidFill>
                <a:schemeClr val="tx1">
                  <a:lumMod val="65000"/>
                  <a:lumOff val="35000"/>
                </a:schemeClr>
              </a:solidFill>
              <a:latin typeface="Calibri" pitchFamily="34" charset="0"/>
            </a:endParaRPr>
          </a:p>
          <a:p>
            <a:pPr>
              <a:spcBef>
                <a:spcPct val="50000"/>
              </a:spcBef>
            </a:pPr>
            <a:r>
              <a:rPr lang="en-US" sz="2000" dirty="0" smtClean="0">
                <a:solidFill>
                  <a:schemeClr val="tx1">
                    <a:lumMod val="65000"/>
                    <a:lumOff val="35000"/>
                  </a:schemeClr>
                </a:solidFill>
                <a:latin typeface="Calibri" pitchFamily="34" charset="0"/>
                <a:hlinkClick r:id="rId4"/>
              </a:rPr>
              <a:t>webdemo@clubrunner.ca</a:t>
            </a:r>
            <a:r>
              <a:rPr lang="en-US" sz="2000" dirty="0" smtClean="0">
                <a:solidFill>
                  <a:schemeClr val="tx1">
                    <a:lumMod val="65000"/>
                    <a:lumOff val="35000"/>
                  </a:schemeClr>
                </a:solidFill>
                <a:latin typeface="Calibri" pitchFamily="34" charset="0"/>
              </a:rPr>
              <a:t> </a:t>
            </a:r>
            <a:endParaRPr lang="en-US" sz="2000" dirty="0">
              <a:solidFill>
                <a:schemeClr val="tx1">
                  <a:lumMod val="65000"/>
                  <a:lumOff val="3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410" y="457200"/>
            <a:ext cx="2475011" cy="2849798"/>
          </a:xfrm>
          <a:prstGeom prst="rect">
            <a:avLst/>
          </a:prstGeom>
        </p:spPr>
      </p:pic>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734" y="4281488"/>
            <a:ext cx="8294687"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93694" y="4704546"/>
            <a:ext cx="526106" cy="477054"/>
          </a:xfrm>
          <a:prstGeom prst="rect">
            <a:avLst/>
          </a:prstGeom>
          <a:noFill/>
        </p:spPr>
        <p:txBody>
          <a:bodyPr wrap="none" rtlCol="0">
            <a:spAutoFit/>
          </a:bodyPr>
          <a:lstStyle/>
          <a:p>
            <a:r>
              <a:rPr lang="en-CA" sz="2500" b="1" dirty="0" smtClean="0">
                <a:solidFill>
                  <a:srgbClr val="0070C0"/>
                </a:solidFill>
                <a:latin typeface="Candara" pitchFamily="34" charset="0"/>
              </a:rPr>
              <a:t>90</a:t>
            </a:r>
            <a:endParaRPr lang="en-CA" sz="2500" b="1" dirty="0">
              <a:solidFill>
                <a:srgbClr val="0070C0"/>
              </a:solidFill>
              <a:latin typeface="Candara" pitchFamily="34" charset="0"/>
            </a:endParaRPr>
          </a:p>
        </p:txBody>
      </p:sp>
    </p:spTree>
    <p:extLst>
      <p:ext uri="{BB962C8B-B14F-4D97-AF65-F5344CB8AC3E}">
        <p14:creationId xmlns:p14="http://schemas.microsoft.com/office/powerpoint/2010/main" val="290839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000" dirty="0" smtClean="0"/>
              <a:t> </a:t>
            </a:r>
          </a:p>
        </p:txBody>
      </p:sp>
      <p:sp>
        <p:nvSpPr>
          <p:cNvPr id="68611" name="Text Box 3"/>
          <p:cNvSpPr txBox="1">
            <a:spLocks noChangeArrowheads="1"/>
          </p:cNvSpPr>
          <p:nvPr/>
        </p:nvSpPr>
        <p:spPr bwMode="auto">
          <a:xfrm>
            <a:off x="539750" y="685800"/>
            <a:ext cx="7920038" cy="769441"/>
          </a:xfrm>
          <a:prstGeom prst="rect">
            <a:avLst/>
          </a:prstGeom>
          <a:noFill/>
          <a:ln w="9525">
            <a:noFill/>
            <a:miter lim="800000"/>
            <a:headEnd/>
            <a:tailEnd/>
          </a:ln>
        </p:spPr>
        <p:txBody>
          <a:bodyPr>
            <a:spAutoFit/>
          </a:bodyPr>
          <a:lstStyle/>
          <a:p>
            <a:r>
              <a:rPr lang="en-US" sz="4400" dirty="0">
                <a:solidFill>
                  <a:srgbClr val="00B0F0"/>
                </a:solidFill>
                <a:latin typeface="Calibri" pitchFamily="34" charset="0"/>
              </a:rPr>
              <a:t>Awards</a:t>
            </a:r>
            <a:endParaRPr lang="en-US" sz="4400" i="1" dirty="0">
              <a:solidFill>
                <a:srgbClr val="00B0F0"/>
              </a:solidFill>
              <a:latin typeface="Calibri" pitchFamily="34" charset="0"/>
            </a:endParaRPr>
          </a:p>
        </p:txBody>
      </p:sp>
      <p:sp>
        <p:nvSpPr>
          <p:cNvPr id="106500" name="Text Box 4"/>
          <p:cNvSpPr txBox="1">
            <a:spLocks noChangeArrowheads="1"/>
          </p:cNvSpPr>
          <p:nvPr/>
        </p:nvSpPr>
        <p:spPr bwMode="auto">
          <a:xfrm>
            <a:off x="500063" y="1857375"/>
            <a:ext cx="8064500" cy="1784350"/>
          </a:xfrm>
          <a:prstGeom prst="rect">
            <a:avLst/>
          </a:prstGeom>
          <a:noFill/>
          <a:ln w="9525">
            <a:noFill/>
            <a:miter lim="800000"/>
            <a:headEnd/>
            <a:tailEnd/>
          </a:ln>
        </p:spPr>
        <p:txBody>
          <a:bodyPr>
            <a:spAutoFit/>
          </a:bodyPr>
          <a:lstStyle/>
          <a:p>
            <a:pPr>
              <a:spcBef>
                <a:spcPct val="50000"/>
              </a:spcBef>
            </a:pPr>
            <a:r>
              <a:rPr lang="en-US" sz="2000" dirty="0" err="1">
                <a:latin typeface="Calibri" pitchFamily="34" charset="0"/>
              </a:rPr>
              <a:t>ClubRunner</a:t>
            </a:r>
            <a:r>
              <a:rPr lang="en-US" sz="2000" dirty="0">
                <a:latin typeface="Calibri" pitchFamily="34" charset="0"/>
              </a:rPr>
              <a:t> was awarded the </a:t>
            </a:r>
            <a:r>
              <a:rPr lang="en-US" sz="2000" b="1" dirty="0">
                <a:latin typeface="Calibri" pitchFamily="34" charset="0"/>
              </a:rPr>
              <a:t>Microsoft Impact Award for Community Leadership</a:t>
            </a:r>
            <a:r>
              <a:rPr lang="en-US" sz="2000" dirty="0">
                <a:latin typeface="Calibri" pitchFamily="34" charset="0"/>
              </a:rPr>
              <a:t> after its release in April 2003. </a:t>
            </a:r>
          </a:p>
          <a:p>
            <a:pPr>
              <a:spcBef>
                <a:spcPct val="50000"/>
              </a:spcBef>
            </a:pPr>
            <a:r>
              <a:rPr lang="en-US" sz="2000" dirty="0">
                <a:latin typeface="Calibri" pitchFamily="34" charset="0"/>
              </a:rPr>
              <a:t>This award is presented by Microsoft to one software application across the country, that makes a lasting impact on the community and is beneficial to its recipients.</a:t>
            </a:r>
          </a:p>
        </p:txBody>
      </p:sp>
      <p:pic>
        <p:nvPicPr>
          <p:cNvPr id="106501" name="Picture 5" descr="impactaward"/>
          <p:cNvPicPr>
            <a:picLocks noChangeAspect="1" noChangeArrowheads="1"/>
          </p:cNvPicPr>
          <p:nvPr/>
        </p:nvPicPr>
        <p:blipFill>
          <a:blip r:embed="rId3" cstate="print"/>
          <a:srcRect/>
          <a:stretch>
            <a:fillRect/>
          </a:stretch>
        </p:blipFill>
        <p:spPr bwMode="auto">
          <a:xfrm>
            <a:off x="5500688" y="4071938"/>
            <a:ext cx="2322512" cy="1960562"/>
          </a:xfrm>
          <a:prstGeom prst="rect">
            <a:avLst/>
          </a:prstGeom>
          <a:noFill/>
          <a:ln w="9525">
            <a:noFill/>
            <a:miter lim="800000"/>
            <a:headEnd/>
            <a:tailEnd/>
          </a:ln>
        </p:spPr>
      </p:pic>
      <p:pic>
        <p:nvPicPr>
          <p:cNvPr id="68614" name="Picture 6" descr="G:\Graphics\Cert_prt_rgb.bmp"/>
          <p:cNvPicPr>
            <a:picLocks noChangeAspect="1" noChangeArrowheads="1"/>
          </p:cNvPicPr>
          <p:nvPr/>
        </p:nvPicPr>
        <p:blipFill>
          <a:blip r:embed="rId4" cstate="print"/>
          <a:srcRect/>
          <a:stretch>
            <a:fillRect/>
          </a:stretch>
        </p:blipFill>
        <p:spPr bwMode="auto">
          <a:xfrm>
            <a:off x="1643063" y="4643438"/>
            <a:ext cx="2390775" cy="1085850"/>
          </a:xfrm>
          <a:prstGeom prst="rect">
            <a:avLst/>
          </a:prstGeom>
          <a:noFill/>
          <a:ln w="9525">
            <a:noFill/>
            <a:miter lim="800000"/>
            <a:headEnd/>
            <a:tailEnd/>
          </a:ln>
        </p:spPr>
      </p:pic>
      <p:sp>
        <p:nvSpPr>
          <p:cNvPr id="7" name="TextBox 6"/>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106500">
                                            <p:txEl>
                                              <p:pRg st="0" end="0"/>
                                            </p:txEl>
                                          </p:spTgt>
                                        </p:tgtEl>
                                        <p:attrNameLst>
                                          <p:attrName>style.visibility</p:attrName>
                                        </p:attrNameLst>
                                      </p:cBhvr>
                                      <p:to>
                                        <p:strVal val="visible"/>
                                      </p:to>
                                    </p:set>
                                    <p:anim calcmode="lin" valueType="num">
                                      <p:cBhvr>
                                        <p:cTn id="11" dur="1000" fill="hold"/>
                                        <p:tgtEl>
                                          <p:spTgt spid="106500">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10650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10650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106500">
                                            <p:txEl>
                                              <p:pRg st="1" end="1"/>
                                            </p:txEl>
                                          </p:spTgt>
                                        </p:tgtEl>
                                        <p:attrNameLst>
                                          <p:attrName>style.visibility</p:attrName>
                                        </p:attrNameLst>
                                      </p:cBhvr>
                                      <p:to>
                                        <p:strVal val="visible"/>
                                      </p:to>
                                    </p:set>
                                    <p:anim calcmode="lin" valueType="num">
                                      <p:cBhvr>
                                        <p:cTn id="18" dur="1000" fill="hold"/>
                                        <p:tgtEl>
                                          <p:spTgt spid="106500">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10650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65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37490"/>
            <a:ext cx="8229600" cy="1143000"/>
          </a:xfrm>
        </p:spPr>
        <p:txBody>
          <a:bodyPr/>
          <a:lstStyle/>
          <a:p>
            <a:pPr algn="l" eaLnBrk="1" hangingPunct="1"/>
            <a:r>
              <a:rPr lang="en-US" dirty="0" smtClean="0"/>
              <a:t>Website Designer</a:t>
            </a:r>
          </a:p>
        </p:txBody>
      </p:sp>
      <p:sp>
        <p:nvSpPr>
          <p:cNvPr id="22531" name="Text Box 3"/>
          <p:cNvSpPr txBox="1">
            <a:spLocks noChangeArrowheads="1"/>
          </p:cNvSpPr>
          <p:nvPr/>
        </p:nvSpPr>
        <p:spPr bwMode="auto">
          <a:xfrm>
            <a:off x="457200" y="99060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Launch Pad</a:t>
            </a:r>
            <a:endParaRPr lang="en-US" sz="2800" b="1" dirty="0">
              <a:solidFill>
                <a:schemeClr val="bg1">
                  <a:lumMod val="50000"/>
                </a:schemeClr>
              </a:solidFill>
              <a:latin typeface="Calibri" pitchFamily="34" charset="0"/>
            </a:endParaRPr>
          </a:p>
        </p:txBody>
      </p:sp>
      <p:sp>
        <p:nvSpPr>
          <p:cNvPr id="16388" name="Text Box 4"/>
          <p:cNvSpPr txBox="1">
            <a:spLocks noChangeArrowheads="1"/>
          </p:cNvSpPr>
          <p:nvPr/>
        </p:nvSpPr>
        <p:spPr bwMode="auto">
          <a:xfrm>
            <a:off x="5183777" y="608990"/>
            <a:ext cx="3286125" cy="708025"/>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Maintaining </a:t>
            </a:r>
            <a:r>
              <a:rPr lang="en-US" sz="2000" dirty="0">
                <a:solidFill>
                  <a:schemeClr val="tx1">
                    <a:lumMod val="75000"/>
                    <a:lumOff val="25000"/>
                  </a:schemeClr>
                </a:solidFill>
                <a:latin typeface="Calibri" pitchFamily="34" charset="0"/>
              </a:rPr>
              <a:t>the website is done through a secure login.</a:t>
            </a:r>
          </a:p>
        </p:txBody>
      </p:sp>
      <p:sp>
        <p:nvSpPr>
          <p:cNvPr id="16390" name="Text Box 6"/>
          <p:cNvSpPr txBox="1">
            <a:spLocks noChangeArrowheads="1"/>
          </p:cNvSpPr>
          <p:nvPr/>
        </p:nvSpPr>
        <p:spPr bwMode="auto">
          <a:xfrm>
            <a:off x="609600" y="4800600"/>
            <a:ext cx="4991100" cy="1323439"/>
          </a:xfrm>
          <a:prstGeom prst="rect">
            <a:avLst/>
          </a:prstGeom>
          <a:noFill/>
          <a:ln w="9525">
            <a:noFill/>
            <a:miter lim="800000"/>
            <a:headEnd/>
            <a:tailEnd/>
          </a:ln>
        </p:spPr>
        <p:txBody>
          <a:bodyPr wrap="square">
            <a:spAutoFit/>
          </a:bodyPr>
          <a:lstStyle/>
          <a:p>
            <a:r>
              <a:rPr lang="en-US" sz="2000" dirty="0">
                <a:solidFill>
                  <a:schemeClr val="tx1">
                    <a:lumMod val="75000"/>
                    <a:lumOff val="25000"/>
                  </a:schemeClr>
                </a:solidFill>
                <a:latin typeface="Calibri" pitchFamily="34" charset="0"/>
              </a:rPr>
              <a:t>ClubRunner has </a:t>
            </a:r>
            <a:r>
              <a:rPr lang="en-US" sz="2000" b="1" dirty="0" smtClean="0">
                <a:solidFill>
                  <a:schemeClr val="tx1">
                    <a:lumMod val="75000"/>
                    <a:lumOff val="25000"/>
                  </a:schemeClr>
                </a:solidFill>
                <a:latin typeface="Calibri" pitchFamily="34" charset="0"/>
              </a:rPr>
              <a:t>various levels</a:t>
            </a:r>
            <a:r>
              <a:rPr lang="en-US" sz="2000" dirty="0" smtClean="0">
                <a:solidFill>
                  <a:schemeClr val="tx1">
                    <a:lumMod val="75000"/>
                    <a:lumOff val="25000"/>
                  </a:schemeClr>
                </a:solidFill>
                <a:latin typeface="Calibri" pitchFamily="34" charset="0"/>
              </a:rPr>
              <a:t> </a:t>
            </a:r>
            <a:r>
              <a:rPr lang="en-US" sz="2000" dirty="0">
                <a:solidFill>
                  <a:schemeClr val="tx1">
                    <a:lumMod val="75000"/>
                    <a:lumOff val="25000"/>
                  </a:schemeClr>
                </a:solidFill>
                <a:latin typeface="Calibri" pitchFamily="34" charset="0"/>
              </a:rPr>
              <a:t>of </a:t>
            </a:r>
            <a:r>
              <a:rPr lang="en-US" sz="2000" dirty="0" smtClean="0">
                <a:solidFill>
                  <a:schemeClr val="tx1">
                    <a:lumMod val="75000"/>
                    <a:lumOff val="25000"/>
                  </a:schemeClr>
                </a:solidFill>
                <a:latin typeface="Calibri" pitchFamily="34" charset="0"/>
              </a:rPr>
              <a:t>access </a:t>
            </a:r>
            <a:r>
              <a:rPr lang="en-US" sz="2000" dirty="0" smtClean="0">
                <a:solidFill>
                  <a:schemeClr val="tx1">
                    <a:lumMod val="75000"/>
                    <a:lumOff val="25000"/>
                  </a:schemeClr>
                </a:solidFill>
                <a:latin typeface="Calibri" pitchFamily="34" charset="0"/>
              </a:rPr>
              <a:t>based on roles and positions, so </a:t>
            </a:r>
            <a:r>
              <a:rPr lang="en-US" sz="2000" dirty="0">
                <a:solidFill>
                  <a:schemeClr val="tx1">
                    <a:lumMod val="75000"/>
                    <a:lumOff val="25000"/>
                  </a:schemeClr>
                </a:solidFill>
                <a:latin typeface="Calibri" pitchFamily="34" charset="0"/>
              </a:rPr>
              <a:t>you can get more members involved while </a:t>
            </a:r>
            <a:r>
              <a:rPr lang="en-US" sz="2000" b="1" dirty="0">
                <a:solidFill>
                  <a:schemeClr val="tx1">
                    <a:lumMod val="75000"/>
                    <a:lumOff val="25000"/>
                  </a:schemeClr>
                </a:solidFill>
                <a:latin typeface="Calibri" pitchFamily="34" charset="0"/>
              </a:rPr>
              <a:t>maintaining security levels </a:t>
            </a:r>
            <a:r>
              <a:rPr lang="en-US" sz="2000" dirty="0">
                <a:solidFill>
                  <a:schemeClr val="tx1">
                    <a:lumMod val="75000"/>
                    <a:lumOff val="25000"/>
                  </a:schemeClr>
                </a:solidFill>
                <a:latin typeface="Calibri" pitchFamily="34" charset="0"/>
              </a:rPr>
              <a:t>for each area.</a:t>
            </a:r>
          </a:p>
        </p:txBody>
      </p:sp>
      <p:pic>
        <p:nvPicPr>
          <p:cNvPr id="22535" name="Picture 6" descr="C:\Documents and Settings\Administrator\Local Settings\Temporary Internet Files\Content.IE5\I1MSYMBE\MCj04316050000[1].png"/>
          <p:cNvPicPr>
            <a:picLocks noChangeAspect="1" noChangeArrowheads="1"/>
          </p:cNvPicPr>
          <p:nvPr/>
        </p:nvPicPr>
        <p:blipFill>
          <a:blip r:embed="rId3" cstate="print"/>
          <a:srcRect/>
          <a:stretch>
            <a:fillRect/>
          </a:stretch>
        </p:blipFill>
        <p:spPr bwMode="auto">
          <a:xfrm>
            <a:off x="7086600" y="5132895"/>
            <a:ext cx="971550" cy="971550"/>
          </a:xfrm>
          <a:prstGeom prst="rect">
            <a:avLst/>
          </a:prstGeom>
          <a:noFill/>
          <a:ln w="9525">
            <a:noFill/>
            <a:miter lim="800000"/>
            <a:headEnd/>
            <a:tailEnd/>
          </a:ln>
        </p:spPr>
      </p:pic>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535" y="1600200"/>
            <a:ext cx="6324600" cy="3070331"/>
          </a:xfrm>
          <a:prstGeom prst="rect">
            <a:avLst/>
          </a:prstGeom>
          <a:ln w="9525">
            <a:solidFill>
              <a:srgbClr val="00B0F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3707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28600" y="0"/>
            <a:ext cx="8229600" cy="1143000"/>
          </a:xfrm>
        </p:spPr>
        <p:txBody>
          <a:bodyPr/>
          <a:lstStyle/>
          <a:p>
            <a:pPr algn="l" eaLnBrk="1" hangingPunct="1"/>
            <a:r>
              <a:rPr lang="en-US" dirty="0" smtClean="0"/>
              <a:t>Website Designer</a:t>
            </a:r>
          </a:p>
        </p:txBody>
      </p:sp>
      <p:sp>
        <p:nvSpPr>
          <p:cNvPr id="23556" name="Text Box 3"/>
          <p:cNvSpPr txBox="1">
            <a:spLocks noChangeArrowheads="1"/>
          </p:cNvSpPr>
          <p:nvPr/>
        </p:nvSpPr>
        <p:spPr bwMode="auto">
          <a:xfrm>
            <a:off x="304800" y="8483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Home Page</a:t>
            </a:r>
            <a:endParaRPr lang="en-US" sz="2800" b="1" dirty="0">
              <a:solidFill>
                <a:schemeClr val="bg1">
                  <a:lumMod val="50000"/>
                </a:schemeClr>
              </a:solidFill>
              <a:latin typeface="Calibri" pitchFamily="34" charset="0"/>
            </a:endParaRPr>
          </a:p>
        </p:txBody>
      </p:sp>
      <p:sp>
        <p:nvSpPr>
          <p:cNvPr id="18443" name="Text Box 11"/>
          <p:cNvSpPr txBox="1">
            <a:spLocks noChangeArrowheads="1"/>
          </p:cNvSpPr>
          <p:nvPr/>
        </p:nvSpPr>
        <p:spPr bwMode="auto">
          <a:xfrm>
            <a:off x="7315200" y="5257800"/>
            <a:ext cx="1676400" cy="915988"/>
          </a:xfrm>
          <a:prstGeom prst="rect">
            <a:avLst/>
          </a:prstGeom>
          <a:noFill/>
          <a:ln w="9525">
            <a:noFill/>
            <a:miter lim="800000"/>
            <a:headEnd/>
            <a:tailEnd/>
          </a:ln>
        </p:spPr>
        <p:txBody>
          <a:bodyPr>
            <a:spAutoFit/>
          </a:bodyPr>
          <a:lstStyle/>
          <a:p>
            <a:pPr eaLnBrk="0" hangingPunct="0">
              <a:spcBef>
                <a:spcPct val="50000"/>
              </a:spcBef>
            </a:pPr>
            <a:r>
              <a:rPr lang="en-US" sz="1800" b="1" dirty="0">
                <a:solidFill>
                  <a:schemeClr val="tx1">
                    <a:lumMod val="75000"/>
                    <a:lumOff val="25000"/>
                  </a:schemeClr>
                </a:solidFill>
                <a:latin typeface="Calibri" pitchFamily="34" charset="0"/>
              </a:rPr>
              <a:t>…all without having to know HTML!</a:t>
            </a:r>
            <a:endParaRPr lang="en-CA" sz="1800" b="1" dirty="0">
              <a:solidFill>
                <a:schemeClr val="tx1">
                  <a:lumMod val="75000"/>
                  <a:lumOff val="25000"/>
                </a:schemeClr>
              </a:solidFill>
              <a:latin typeface="Calibri" pitchFamily="34" charset="0"/>
            </a:endParaRPr>
          </a:p>
        </p:txBody>
      </p:sp>
      <p:sp>
        <p:nvSpPr>
          <p:cNvPr id="14" name="TextBox 1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TextBox 8"/>
          <p:cNvSpPr txBox="1"/>
          <p:nvPr/>
        </p:nvSpPr>
        <p:spPr>
          <a:xfrm>
            <a:off x="6324600" y="381000"/>
            <a:ext cx="2667000" cy="4524315"/>
          </a:xfrm>
          <a:prstGeom prst="rect">
            <a:avLst/>
          </a:prstGeom>
          <a:noFill/>
        </p:spPr>
        <p:txBody>
          <a:bodyPr wrap="square" rtlCol="0">
            <a:spAutoFit/>
          </a:bodyPr>
          <a:lstStyle/>
          <a:p>
            <a:r>
              <a:rPr lang="en-CA" dirty="0" smtClean="0">
                <a:solidFill>
                  <a:schemeClr val="tx1">
                    <a:lumMod val="75000"/>
                    <a:lumOff val="25000"/>
                  </a:schemeClr>
                </a:solidFill>
                <a:latin typeface="+mn-lt"/>
              </a:rPr>
              <a:t>Display live information from your database:</a:t>
            </a:r>
            <a:br>
              <a:rPr lang="en-CA" dirty="0" smtClean="0">
                <a:solidFill>
                  <a:schemeClr val="tx1">
                    <a:lumMod val="75000"/>
                    <a:lumOff val="25000"/>
                  </a:schemeClr>
                </a:solidFill>
                <a:latin typeface="+mn-lt"/>
              </a:rPr>
            </a:br>
            <a:endParaRPr lang="en-CA" dirty="0" smtClean="0">
              <a:solidFill>
                <a:schemeClr val="tx1">
                  <a:lumMod val="75000"/>
                  <a:lumOff val="25000"/>
                </a:schemeClr>
              </a:solidFill>
              <a:latin typeface="+mn-lt"/>
            </a:endParaRPr>
          </a:p>
          <a:p>
            <a:pPr marL="285750" indent="-285750">
              <a:buFont typeface="Arial" pitchFamily="34" charset="0"/>
              <a:buChar char="•"/>
            </a:pPr>
            <a:r>
              <a:rPr lang="en-CA" dirty="0" smtClean="0">
                <a:solidFill>
                  <a:schemeClr val="tx1">
                    <a:lumMod val="75000"/>
                    <a:lumOff val="25000"/>
                  </a:schemeClr>
                </a:solidFill>
                <a:latin typeface="+mn-lt"/>
              </a:rPr>
              <a:t>DG Messages</a:t>
            </a:r>
            <a:endParaRPr lang="en-CA" dirty="0" smtClean="0">
              <a:solidFill>
                <a:schemeClr val="tx1">
                  <a:lumMod val="75000"/>
                  <a:lumOff val="25000"/>
                </a:schemeClr>
              </a:solidFill>
              <a:latin typeface="+mn-lt"/>
            </a:endParaRPr>
          </a:p>
          <a:p>
            <a:pPr marL="285750" indent="-285750">
              <a:buFont typeface="Arial" pitchFamily="34" charset="0"/>
              <a:buChar char="•"/>
            </a:pPr>
            <a:r>
              <a:rPr lang="en-CA" dirty="0" smtClean="0">
                <a:solidFill>
                  <a:schemeClr val="tx1">
                    <a:lumMod val="75000"/>
                    <a:lumOff val="25000"/>
                  </a:schemeClr>
                </a:solidFill>
                <a:latin typeface="+mn-lt"/>
              </a:rPr>
              <a:t>Events calendar and speakers</a:t>
            </a:r>
          </a:p>
          <a:p>
            <a:pPr marL="285750" indent="-285750">
              <a:buFont typeface="Arial" pitchFamily="34" charset="0"/>
              <a:buChar char="•"/>
            </a:pPr>
            <a:r>
              <a:rPr lang="en-CA" dirty="0" smtClean="0">
                <a:solidFill>
                  <a:schemeClr val="tx1">
                    <a:lumMod val="75000"/>
                    <a:lumOff val="25000"/>
                  </a:schemeClr>
                </a:solidFill>
                <a:latin typeface="+mn-lt"/>
              </a:rPr>
              <a:t>District Organization Charts (Photos)</a:t>
            </a:r>
          </a:p>
          <a:p>
            <a:pPr marL="285750" indent="-285750">
              <a:buFont typeface="Arial" pitchFamily="34" charset="0"/>
              <a:buChar char="•"/>
            </a:pPr>
            <a:r>
              <a:rPr lang="en-CA" dirty="0" smtClean="0">
                <a:solidFill>
                  <a:schemeClr val="tx1">
                    <a:lumMod val="75000"/>
                    <a:lumOff val="25000"/>
                  </a:schemeClr>
                </a:solidFill>
                <a:latin typeface="+mn-lt"/>
              </a:rPr>
              <a:t>Club Directory</a:t>
            </a:r>
            <a:endParaRPr lang="en-CA" dirty="0" smtClean="0">
              <a:solidFill>
                <a:schemeClr val="tx1">
                  <a:lumMod val="75000"/>
                  <a:lumOff val="25000"/>
                </a:schemeClr>
              </a:solidFill>
              <a:latin typeface="+mn-lt"/>
            </a:endParaRPr>
          </a:p>
          <a:p>
            <a:pPr marL="285750" indent="-285750">
              <a:buFont typeface="Arial" pitchFamily="34" charset="0"/>
              <a:buChar char="•"/>
            </a:pPr>
            <a:r>
              <a:rPr lang="en-CA" dirty="0" smtClean="0">
                <a:solidFill>
                  <a:schemeClr val="tx1">
                    <a:lumMod val="75000"/>
                    <a:lumOff val="25000"/>
                  </a:schemeClr>
                </a:solidFill>
                <a:latin typeface="+mn-lt"/>
              </a:rPr>
              <a:t>Useful links to other relevant websites</a:t>
            </a:r>
          </a:p>
          <a:p>
            <a:pPr marL="285750" indent="-285750">
              <a:buFont typeface="Arial" pitchFamily="34" charset="0"/>
              <a:buChar char="•"/>
            </a:pPr>
            <a:r>
              <a:rPr lang="en-CA" dirty="0" smtClean="0">
                <a:solidFill>
                  <a:schemeClr val="tx1">
                    <a:lumMod val="75000"/>
                    <a:lumOff val="25000"/>
                  </a:schemeClr>
                </a:solidFill>
                <a:latin typeface="+mn-lt"/>
              </a:rPr>
              <a:t>Download files</a:t>
            </a:r>
          </a:p>
          <a:p>
            <a:pPr marL="285750" indent="-285750">
              <a:buFont typeface="Arial" pitchFamily="34" charset="0"/>
              <a:buChar char="•"/>
            </a:pPr>
            <a:r>
              <a:rPr lang="en-CA" dirty="0" smtClean="0">
                <a:solidFill>
                  <a:schemeClr val="tx1">
                    <a:lumMod val="75000"/>
                    <a:lumOff val="25000"/>
                  </a:schemeClr>
                </a:solidFill>
                <a:latin typeface="+mn-lt"/>
              </a:rPr>
              <a:t>Photo Albums with slideshows</a:t>
            </a:r>
          </a:p>
          <a:p>
            <a:pPr marL="285750" indent="-285750">
              <a:buFont typeface="Arial" pitchFamily="34" charset="0"/>
              <a:buChar char="•"/>
            </a:pPr>
            <a:r>
              <a:rPr lang="en-CA" dirty="0" smtClean="0">
                <a:solidFill>
                  <a:schemeClr val="tx1">
                    <a:lumMod val="75000"/>
                    <a:lumOff val="25000"/>
                  </a:schemeClr>
                </a:solidFill>
                <a:latin typeface="+mn-lt"/>
              </a:rPr>
              <a:t>Home page stories and news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335" y="1528354"/>
            <a:ext cx="3886448" cy="2950184"/>
          </a:xfrm>
          <a:prstGeom prst="rect">
            <a:avLst/>
          </a:prstGeom>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4842" y="1508866"/>
            <a:ext cx="1879709" cy="1711234"/>
          </a:xfrm>
          <a:prstGeom prst="roundRect">
            <a:avLst>
              <a:gd name="adj" fmla="val 8594"/>
            </a:avLst>
          </a:prstGeom>
          <a:solidFill>
            <a:srgbClr val="FFFFFF">
              <a:shade val="85000"/>
            </a:srgbClr>
          </a:solid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124200"/>
            <a:ext cx="1924186" cy="1664426"/>
          </a:xfrm>
          <a:prstGeom prst="roundRect">
            <a:avLst>
              <a:gd name="adj" fmla="val 8594"/>
            </a:avLst>
          </a:prstGeom>
          <a:solidFill>
            <a:srgbClr val="FFFFFF">
              <a:shade val="85000"/>
            </a:srgbClr>
          </a:solid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4474184"/>
            <a:ext cx="1894583" cy="1699604"/>
          </a:xfrm>
          <a:prstGeom prst="roundRect">
            <a:avLst>
              <a:gd name="adj" fmla="val 8594"/>
            </a:avLst>
          </a:prstGeom>
          <a:solidFill>
            <a:srgbClr val="FFFFFF">
              <a:shade val="85000"/>
            </a:srgbClr>
          </a:solid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3962" y="4474184"/>
            <a:ext cx="1849529" cy="1696163"/>
          </a:xfrm>
          <a:prstGeom prst="roundRect">
            <a:avLst>
              <a:gd name="adj" fmla="val 8594"/>
            </a:avLst>
          </a:prstGeom>
          <a:solidFill>
            <a:srgbClr val="FFFFFF">
              <a:shade val="85000"/>
            </a:srgbClr>
          </a:solid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350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96305"/>
            <a:ext cx="7490410" cy="186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xfrm>
            <a:off x="228600" y="0"/>
            <a:ext cx="8229600" cy="1143000"/>
          </a:xfrm>
        </p:spPr>
        <p:txBody>
          <a:bodyPr/>
          <a:lstStyle/>
          <a:p>
            <a:pPr algn="l" eaLnBrk="1" hangingPunct="1"/>
            <a:r>
              <a:rPr lang="en-US" dirty="0" smtClean="0"/>
              <a:t>Website Designer</a:t>
            </a:r>
          </a:p>
        </p:txBody>
      </p:sp>
      <p:sp>
        <p:nvSpPr>
          <p:cNvPr id="23556" name="Text Box 3"/>
          <p:cNvSpPr txBox="1">
            <a:spLocks noChangeArrowheads="1"/>
          </p:cNvSpPr>
          <p:nvPr/>
        </p:nvSpPr>
        <p:spPr bwMode="auto">
          <a:xfrm>
            <a:off x="304800" y="8483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Themes</a:t>
            </a:r>
            <a:endParaRPr lang="en-US" sz="2800" b="1" dirty="0">
              <a:solidFill>
                <a:schemeClr val="bg1">
                  <a:lumMod val="50000"/>
                </a:schemeClr>
              </a:solidFill>
              <a:latin typeface="Calibri" pitchFamily="34" charset="0"/>
            </a:endParaRPr>
          </a:p>
        </p:txBody>
      </p:sp>
      <p:sp>
        <p:nvSpPr>
          <p:cNvPr id="14" name="TextBox 1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TextBox 8"/>
          <p:cNvSpPr txBox="1"/>
          <p:nvPr/>
        </p:nvSpPr>
        <p:spPr>
          <a:xfrm>
            <a:off x="381000" y="1458686"/>
            <a:ext cx="4876800" cy="2031325"/>
          </a:xfrm>
          <a:prstGeom prst="rect">
            <a:avLst/>
          </a:prstGeom>
          <a:noFill/>
        </p:spPr>
        <p:txBody>
          <a:bodyPr wrap="square" rtlCol="0">
            <a:spAutoFit/>
          </a:bodyPr>
          <a:lstStyle/>
          <a:p>
            <a:r>
              <a:rPr lang="en-CA" dirty="0" smtClean="0">
                <a:solidFill>
                  <a:schemeClr val="tx1">
                    <a:lumMod val="75000"/>
                    <a:lumOff val="25000"/>
                  </a:schemeClr>
                </a:solidFill>
                <a:latin typeface="+mn-lt"/>
              </a:rPr>
              <a:t>Design and personalize the look of your website to suit your </a:t>
            </a:r>
            <a:r>
              <a:rPr lang="en-CA" dirty="0" smtClean="0">
                <a:solidFill>
                  <a:schemeClr val="tx1">
                    <a:lumMod val="75000"/>
                    <a:lumOff val="25000"/>
                  </a:schemeClr>
                </a:solidFill>
                <a:latin typeface="+mn-lt"/>
              </a:rPr>
              <a:t>district </a:t>
            </a:r>
            <a:r>
              <a:rPr lang="en-CA" dirty="0" smtClean="0">
                <a:solidFill>
                  <a:schemeClr val="tx1">
                    <a:lumMod val="75000"/>
                    <a:lumOff val="25000"/>
                  </a:schemeClr>
                </a:solidFill>
                <a:latin typeface="+mn-lt"/>
              </a:rPr>
              <a:t>style. Presentation, layout and style is easily configured by choosing from multiple layouts and themes so you can focus on the content</a:t>
            </a:r>
            <a:r>
              <a:rPr lang="en-CA" dirty="0" smtClean="0">
                <a:solidFill>
                  <a:schemeClr val="tx1">
                    <a:lumMod val="75000"/>
                    <a:lumOff val="25000"/>
                  </a:schemeClr>
                </a:solidFill>
                <a:latin typeface="+mn-lt"/>
              </a:rPr>
              <a:t>! Clubs and Districts can all achieve various looks.</a:t>
            </a:r>
            <a:r>
              <a:rPr lang="en-CA" dirty="0" smtClean="0">
                <a:solidFill>
                  <a:schemeClr val="tx1">
                    <a:lumMod val="75000"/>
                    <a:lumOff val="25000"/>
                  </a:schemeClr>
                </a:solidFill>
                <a:latin typeface="+mn-lt"/>
              </a:rPr>
              <a:t/>
            </a:r>
            <a:br>
              <a:rPr lang="en-CA" dirty="0" smtClean="0">
                <a:solidFill>
                  <a:schemeClr val="tx1">
                    <a:lumMod val="75000"/>
                    <a:lumOff val="25000"/>
                  </a:schemeClr>
                </a:solidFill>
                <a:latin typeface="+mn-lt"/>
              </a:rPr>
            </a:br>
            <a:endParaRPr lang="en-CA" dirty="0" smtClean="0">
              <a:solidFill>
                <a:schemeClr val="tx1">
                  <a:lumMod val="75000"/>
                  <a:lumOff val="25000"/>
                </a:schemeClr>
              </a:solidFill>
              <a:latin typeface="+mn-lt"/>
            </a:endParaRPr>
          </a:p>
        </p:txBody>
      </p:sp>
      <p:sp>
        <p:nvSpPr>
          <p:cNvPr id="13" name="TextBox 12"/>
          <p:cNvSpPr txBox="1"/>
          <p:nvPr/>
        </p:nvSpPr>
        <p:spPr>
          <a:xfrm>
            <a:off x="335048" y="3295471"/>
            <a:ext cx="4876800" cy="1200329"/>
          </a:xfrm>
          <a:prstGeom prst="rect">
            <a:avLst/>
          </a:prstGeom>
          <a:noFill/>
        </p:spPr>
        <p:txBody>
          <a:bodyPr wrap="square" rtlCol="0">
            <a:spAutoFit/>
          </a:bodyPr>
          <a:lstStyle/>
          <a:p>
            <a:r>
              <a:rPr lang="en-CA" dirty="0" smtClean="0">
                <a:solidFill>
                  <a:schemeClr val="tx1">
                    <a:lumMod val="75000"/>
                    <a:lumOff val="25000"/>
                  </a:schemeClr>
                </a:solidFill>
                <a:latin typeface="+mn-lt"/>
              </a:rPr>
              <a:t>Select from a variety of colour and style options. Familiar with CSS? Upload your own </a:t>
            </a:r>
            <a:r>
              <a:rPr lang="en-CA" dirty="0" err="1" smtClean="0">
                <a:solidFill>
                  <a:schemeClr val="tx1">
                    <a:lumMod val="75000"/>
                    <a:lumOff val="25000"/>
                  </a:schemeClr>
                </a:solidFill>
                <a:latin typeface="+mn-lt"/>
              </a:rPr>
              <a:t>stylesheet</a:t>
            </a:r>
            <a:r>
              <a:rPr lang="en-CA" dirty="0" smtClean="0">
                <a:solidFill>
                  <a:schemeClr val="tx1">
                    <a:lumMod val="75000"/>
                    <a:lumOff val="25000"/>
                  </a:schemeClr>
                </a:solidFill>
                <a:latin typeface="+mn-lt"/>
              </a:rPr>
              <a:t> to fine-tune your website further</a:t>
            </a:r>
            <a:r>
              <a:rPr lang="en-CA" dirty="0" smtClean="0">
                <a:solidFill>
                  <a:schemeClr val="tx1">
                    <a:lumMod val="75000"/>
                    <a:lumOff val="25000"/>
                  </a:schemeClr>
                </a:solidFill>
                <a:latin typeface="+mn-lt"/>
              </a:rPr>
              <a:t>. </a:t>
            </a:r>
            <a:r>
              <a:rPr lang="en-CA" dirty="0" smtClean="0">
                <a:solidFill>
                  <a:schemeClr val="tx1">
                    <a:lumMod val="75000"/>
                    <a:lumOff val="25000"/>
                  </a:schemeClr>
                </a:solidFill>
                <a:latin typeface="+mn-lt"/>
              </a:rPr>
              <a:t/>
            </a:r>
            <a:br>
              <a:rPr lang="en-CA" dirty="0" smtClean="0">
                <a:solidFill>
                  <a:schemeClr val="tx1">
                    <a:lumMod val="75000"/>
                    <a:lumOff val="25000"/>
                  </a:schemeClr>
                </a:solidFill>
                <a:latin typeface="+mn-lt"/>
              </a:rPr>
            </a:br>
            <a:endParaRPr lang="en-CA" dirty="0" smtClean="0">
              <a:solidFill>
                <a:schemeClr val="tx1">
                  <a:lumMod val="75000"/>
                  <a:lumOff val="25000"/>
                </a:schemeClr>
              </a:solidFill>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1848" y="461960"/>
            <a:ext cx="1677254" cy="1296060"/>
          </a:xfrm>
          <a:prstGeom prst="rect">
            <a:avLst/>
          </a:prstGeom>
        </p:spPr>
      </p:pic>
      <p:sp>
        <p:nvSpPr>
          <p:cNvPr id="15" name="TextBox 14"/>
          <p:cNvSpPr txBox="1"/>
          <p:nvPr/>
        </p:nvSpPr>
        <p:spPr>
          <a:xfrm>
            <a:off x="6781800" y="685800"/>
            <a:ext cx="2275114" cy="1877437"/>
          </a:xfrm>
          <a:prstGeom prst="rect">
            <a:avLst/>
          </a:prstGeom>
          <a:noFill/>
        </p:spPr>
        <p:txBody>
          <a:bodyPr wrap="square" rtlCol="0">
            <a:spAutoFit/>
          </a:bodyPr>
          <a:lstStyle/>
          <a:p>
            <a:r>
              <a:rPr lang="en-CA" sz="1300" b="1" dirty="0" smtClean="0">
                <a:solidFill>
                  <a:srgbClr val="00B0F0"/>
                </a:solidFill>
                <a:latin typeface="+mn-lt"/>
              </a:rPr>
              <a:t>That visitors typically leave a website within 20 seconds if you are not able to capture their attention?</a:t>
            </a:r>
          </a:p>
          <a:p>
            <a:endParaRPr lang="en-CA" sz="1300" b="1" dirty="0">
              <a:solidFill>
                <a:srgbClr val="00B0F0"/>
              </a:solidFill>
              <a:latin typeface="+mn-lt"/>
            </a:endParaRPr>
          </a:p>
          <a:p>
            <a:r>
              <a:rPr lang="en-CA" sz="1300" b="1" dirty="0" smtClean="0">
                <a:solidFill>
                  <a:srgbClr val="00B0F0"/>
                </a:solidFill>
                <a:latin typeface="+mn-lt"/>
              </a:rPr>
              <a:t>Boost your public image with a dynamic, engaging site that will retain visitors.</a:t>
            </a:r>
            <a:r>
              <a:rPr lang="en-CA" sz="1200" b="1" dirty="0" smtClean="0">
                <a:solidFill>
                  <a:schemeClr val="tx1">
                    <a:lumMod val="75000"/>
                    <a:lumOff val="25000"/>
                  </a:schemeClr>
                </a:solidFill>
                <a:latin typeface="+mn-lt"/>
              </a:rPr>
              <a:t/>
            </a:r>
            <a:br>
              <a:rPr lang="en-CA" sz="1200" b="1" dirty="0" smtClean="0">
                <a:solidFill>
                  <a:schemeClr val="tx1">
                    <a:lumMod val="75000"/>
                    <a:lumOff val="25000"/>
                  </a:schemeClr>
                </a:solidFill>
                <a:latin typeface="+mn-lt"/>
              </a:rPr>
            </a:br>
            <a:endParaRPr lang="en-CA" sz="1200" b="1" dirty="0" smtClean="0">
              <a:solidFill>
                <a:schemeClr val="tx1">
                  <a:lumMod val="75000"/>
                  <a:lumOff val="25000"/>
                </a:schemeClr>
              </a:solidFill>
              <a:latin typeface="+mn-lt"/>
            </a:endParaRPr>
          </a:p>
        </p:txBody>
      </p:sp>
    </p:spTree>
    <p:extLst>
      <p:ext uri="{BB962C8B-B14F-4D97-AF65-F5344CB8AC3E}">
        <p14:creationId xmlns:p14="http://schemas.microsoft.com/office/powerpoint/2010/main" val="269828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74" y="1392422"/>
            <a:ext cx="5255678" cy="427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Rectangle 2"/>
          <p:cNvSpPr>
            <a:spLocks noGrp="1" noChangeArrowheads="1"/>
          </p:cNvSpPr>
          <p:nvPr>
            <p:ph type="title"/>
          </p:nvPr>
        </p:nvSpPr>
        <p:spPr>
          <a:xfrm>
            <a:off x="152400" y="76200"/>
            <a:ext cx="8229600" cy="1143000"/>
          </a:xfrm>
        </p:spPr>
        <p:txBody>
          <a:bodyPr/>
          <a:lstStyle/>
          <a:p>
            <a:pPr algn="l" eaLnBrk="1" hangingPunct="1"/>
            <a:r>
              <a:rPr lang="en-US" dirty="0" smtClean="0"/>
              <a:t>Website Designer</a:t>
            </a:r>
          </a:p>
        </p:txBody>
      </p:sp>
      <p:sp>
        <p:nvSpPr>
          <p:cNvPr id="24579" name="Text Box 3"/>
          <p:cNvSpPr txBox="1">
            <a:spLocks noChangeArrowheads="1"/>
          </p:cNvSpPr>
          <p:nvPr/>
        </p:nvSpPr>
        <p:spPr bwMode="auto">
          <a:xfrm>
            <a:off x="228600" y="869202"/>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Adding Content</a:t>
            </a:r>
          </a:p>
        </p:txBody>
      </p:sp>
      <p:sp>
        <p:nvSpPr>
          <p:cNvPr id="20484" name="Text Box 4"/>
          <p:cNvSpPr txBox="1">
            <a:spLocks noChangeArrowheads="1"/>
          </p:cNvSpPr>
          <p:nvPr/>
        </p:nvSpPr>
        <p:spPr bwMode="auto">
          <a:xfrm>
            <a:off x="250372" y="1524000"/>
            <a:ext cx="3032125" cy="1477962"/>
          </a:xfrm>
          <a:prstGeom prst="rect">
            <a:avLst/>
          </a:prstGeom>
          <a:noFill/>
          <a:ln w="9525">
            <a:noFill/>
            <a:miter lim="800000"/>
            <a:headEnd/>
            <a:tailEnd/>
          </a:ln>
        </p:spPr>
        <p:txBody>
          <a:bodyPr>
            <a:spAutoFit/>
          </a:bodyPr>
          <a:lstStyle/>
          <a:p>
            <a:pPr eaLnBrk="0" hangingPunct="0">
              <a:spcBef>
                <a:spcPct val="50000"/>
              </a:spcBef>
            </a:pPr>
            <a:r>
              <a:rPr lang="en-US" sz="1800" dirty="0" smtClean="0">
                <a:solidFill>
                  <a:schemeClr val="tx1">
                    <a:lumMod val="75000"/>
                    <a:lumOff val="25000"/>
                  </a:schemeClr>
                </a:solidFill>
                <a:latin typeface="Calibri" pitchFamily="34" charset="0"/>
              </a:rPr>
              <a:t>To </a:t>
            </a:r>
            <a:r>
              <a:rPr lang="en-US" sz="1800" dirty="0">
                <a:solidFill>
                  <a:schemeClr val="tx1">
                    <a:lumMod val="75000"/>
                    <a:lumOff val="25000"/>
                  </a:schemeClr>
                </a:solidFill>
                <a:latin typeface="Calibri" pitchFamily="34" charset="0"/>
              </a:rPr>
              <a:t>add a story to the home page, any member who has  been granted editor rights can log in, then type </a:t>
            </a:r>
            <a:r>
              <a:rPr lang="en-US" sz="1800" dirty="0" smtClean="0">
                <a:solidFill>
                  <a:schemeClr val="tx1">
                    <a:lumMod val="75000"/>
                    <a:lumOff val="25000"/>
                  </a:schemeClr>
                </a:solidFill>
                <a:latin typeface="Calibri" pitchFamily="34" charset="0"/>
              </a:rPr>
              <a:t>content </a:t>
            </a:r>
            <a:r>
              <a:rPr lang="en-US" sz="1800" dirty="0">
                <a:solidFill>
                  <a:schemeClr val="tx1">
                    <a:lumMod val="75000"/>
                    <a:lumOff val="25000"/>
                  </a:schemeClr>
                </a:solidFill>
                <a:latin typeface="Calibri" pitchFamily="34" charset="0"/>
              </a:rPr>
              <a:t>into the built-in editor.</a:t>
            </a:r>
          </a:p>
        </p:txBody>
      </p:sp>
      <p:sp>
        <p:nvSpPr>
          <p:cNvPr id="20491" name="Text Box 11"/>
          <p:cNvSpPr txBox="1">
            <a:spLocks noChangeArrowheads="1"/>
          </p:cNvSpPr>
          <p:nvPr/>
        </p:nvSpPr>
        <p:spPr bwMode="auto">
          <a:xfrm>
            <a:off x="217715" y="3044274"/>
            <a:ext cx="3295650" cy="1508105"/>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75000"/>
                    <a:lumOff val="25000"/>
                  </a:schemeClr>
                </a:solidFill>
                <a:latin typeface="Calibri" pitchFamily="34" charset="0"/>
              </a:rPr>
              <a:t>Pictures</a:t>
            </a:r>
            <a:r>
              <a:rPr lang="en-US" sz="1800" dirty="0">
                <a:solidFill>
                  <a:schemeClr val="tx1">
                    <a:lumMod val="75000"/>
                    <a:lumOff val="25000"/>
                  </a:schemeClr>
                </a:solidFill>
                <a:latin typeface="Calibri" pitchFamily="34" charset="0"/>
              </a:rPr>
              <a:t> are automatically resized and compressed for optimized downloading on the </a:t>
            </a:r>
            <a:r>
              <a:rPr lang="en-US" sz="1800" dirty="0" smtClean="0">
                <a:solidFill>
                  <a:schemeClr val="tx1">
                    <a:lumMod val="75000"/>
                    <a:lumOff val="25000"/>
                  </a:schemeClr>
                </a:solidFill>
                <a:latin typeface="Calibri" pitchFamily="34" charset="0"/>
              </a:rPr>
              <a:t>web and are saved in your image library for future use.</a:t>
            </a:r>
            <a:endParaRPr lang="en-US" sz="1800" dirty="0">
              <a:solidFill>
                <a:schemeClr val="tx1">
                  <a:lumMod val="75000"/>
                  <a:lumOff val="25000"/>
                </a:schemeClr>
              </a:solidFill>
              <a:latin typeface="Calibri" pitchFamily="34" charset="0"/>
            </a:endParaRPr>
          </a:p>
        </p:txBody>
      </p:sp>
      <p:sp>
        <p:nvSpPr>
          <p:cNvPr id="20493" name="Text Box 13"/>
          <p:cNvSpPr txBox="1">
            <a:spLocks noChangeArrowheads="1"/>
          </p:cNvSpPr>
          <p:nvPr/>
        </p:nvSpPr>
        <p:spPr bwMode="auto">
          <a:xfrm>
            <a:off x="250372" y="4560867"/>
            <a:ext cx="2960687" cy="1477328"/>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75000"/>
                    <a:lumOff val="25000"/>
                  </a:schemeClr>
                </a:solidFill>
                <a:latin typeface="Calibri" pitchFamily="34" charset="0"/>
              </a:rPr>
              <a:t>O</a:t>
            </a:r>
            <a:r>
              <a:rPr lang="en-US" sz="1800" dirty="0" smtClean="0">
                <a:solidFill>
                  <a:schemeClr val="tx1">
                    <a:lumMod val="75000"/>
                    <a:lumOff val="25000"/>
                  </a:schemeClr>
                </a:solidFill>
                <a:latin typeface="Calibri" pitchFamily="34" charset="0"/>
              </a:rPr>
              <a:t>ptions available to allow </a:t>
            </a:r>
            <a:r>
              <a:rPr lang="en-US" sz="1800" dirty="0">
                <a:solidFill>
                  <a:schemeClr val="tx1">
                    <a:lumMod val="75000"/>
                    <a:lumOff val="25000"/>
                  </a:schemeClr>
                </a:solidFill>
                <a:latin typeface="Calibri" pitchFamily="34" charset="0"/>
              </a:rPr>
              <a:t>you </a:t>
            </a:r>
            <a:r>
              <a:rPr lang="en-US" sz="1800" dirty="0" smtClean="0">
                <a:solidFill>
                  <a:schemeClr val="tx1">
                    <a:lumMod val="75000"/>
                    <a:lumOff val="25000"/>
                  </a:schemeClr>
                </a:solidFill>
                <a:latin typeface="Calibri" pitchFamily="34" charset="0"/>
              </a:rPr>
              <a:t>publish or save as </a:t>
            </a:r>
            <a:r>
              <a:rPr lang="en-US" dirty="0" smtClean="0">
                <a:solidFill>
                  <a:schemeClr val="tx1">
                    <a:lumMod val="75000"/>
                    <a:lumOff val="25000"/>
                  </a:schemeClr>
                </a:solidFill>
                <a:latin typeface="Calibri" pitchFamily="34" charset="0"/>
              </a:rPr>
              <a:t>draft, </a:t>
            </a:r>
            <a:r>
              <a:rPr lang="en-US" sz="1800" dirty="0" smtClean="0">
                <a:solidFill>
                  <a:schemeClr val="tx1">
                    <a:lumMod val="75000"/>
                    <a:lumOff val="25000"/>
                  </a:schemeClr>
                </a:solidFill>
                <a:latin typeface="Calibri" pitchFamily="34" charset="0"/>
              </a:rPr>
              <a:t> </a:t>
            </a:r>
            <a:r>
              <a:rPr lang="en-US" sz="1800" dirty="0">
                <a:solidFill>
                  <a:schemeClr val="tx1">
                    <a:lumMod val="75000"/>
                    <a:lumOff val="25000"/>
                  </a:schemeClr>
                </a:solidFill>
                <a:latin typeface="Calibri" pitchFamily="34" charset="0"/>
              </a:rPr>
              <a:t>hide or show an article on the home page, </a:t>
            </a:r>
            <a:r>
              <a:rPr lang="en-US" sz="1800" dirty="0" smtClean="0">
                <a:solidFill>
                  <a:schemeClr val="tx1">
                    <a:lumMod val="75000"/>
                    <a:lumOff val="25000"/>
                  </a:schemeClr>
                </a:solidFill>
                <a:latin typeface="Calibri" pitchFamily="34" charset="0"/>
              </a:rPr>
              <a:t>story library, </a:t>
            </a:r>
            <a:r>
              <a:rPr lang="en-US" sz="1800" dirty="0">
                <a:solidFill>
                  <a:schemeClr val="tx1">
                    <a:lumMod val="75000"/>
                    <a:lumOff val="25000"/>
                  </a:schemeClr>
                </a:solidFill>
                <a:latin typeface="Calibri" pitchFamily="34" charset="0"/>
              </a:rPr>
              <a:t>and </a:t>
            </a:r>
            <a:r>
              <a:rPr lang="en-US" sz="1800" dirty="0" err="1">
                <a:solidFill>
                  <a:schemeClr val="tx1">
                    <a:lumMod val="75000"/>
                    <a:lumOff val="25000"/>
                  </a:schemeClr>
                </a:solidFill>
                <a:latin typeface="Calibri" pitchFamily="34" charset="0"/>
              </a:rPr>
              <a:t>eBulletin</a:t>
            </a:r>
            <a:r>
              <a:rPr lang="en-US" sz="1800" dirty="0">
                <a:solidFill>
                  <a:schemeClr val="tx1">
                    <a:lumMod val="75000"/>
                    <a:lumOff val="25000"/>
                  </a:schemeClr>
                </a:solidFill>
                <a:latin typeface="Calibri" pitchFamily="34" charset="0"/>
              </a:rPr>
              <a:t>.</a:t>
            </a:r>
            <a:endParaRPr lang="en-CA" sz="1800" dirty="0">
              <a:solidFill>
                <a:schemeClr val="tx1">
                  <a:lumMod val="75000"/>
                  <a:lumOff val="25000"/>
                </a:schemeClr>
              </a:solidFill>
              <a:latin typeface="Calibri" pitchFamily="34" charset="0"/>
            </a:endParaRPr>
          </a:p>
        </p:txBody>
      </p:sp>
      <p:sp>
        <p:nvSpPr>
          <p:cNvPr id="11" name="TextBox 10"/>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Tree>
    <p:extLst>
      <p:ext uri="{BB962C8B-B14F-4D97-AF65-F5344CB8AC3E}">
        <p14:creationId xmlns:p14="http://schemas.microsoft.com/office/powerpoint/2010/main" val="36528472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143000"/>
          </a:xfrm>
        </p:spPr>
        <p:txBody>
          <a:bodyPr/>
          <a:lstStyle/>
          <a:p>
            <a:pPr algn="l"/>
            <a:r>
              <a:rPr lang="en-US" dirty="0" smtClean="0"/>
              <a:t>Full District Database</a:t>
            </a:r>
            <a:endParaRPr lang="en-US" dirty="0"/>
          </a:p>
        </p:txBody>
      </p:sp>
      <p:sp>
        <p:nvSpPr>
          <p:cNvPr id="3" name="Content Placeholder 2"/>
          <p:cNvSpPr>
            <a:spLocks noGrp="1"/>
          </p:cNvSpPr>
          <p:nvPr>
            <p:ph idx="1"/>
          </p:nvPr>
        </p:nvSpPr>
        <p:spPr>
          <a:xfrm>
            <a:off x="381000" y="1295400"/>
            <a:ext cx="8229600" cy="4525963"/>
          </a:xfrm>
        </p:spPr>
        <p:txBody>
          <a:bodyPr/>
          <a:lstStyle/>
          <a:p>
            <a:r>
              <a:rPr lang="en-US" sz="2400" b="0" dirty="0" smtClean="0">
                <a:solidFill>
                  <a:schemeClr val="tx1">
                    <a:lumMod val="75000"/>
                    <a:lumOff val="25000"/>
                  </a:schemeClr>
                </a:solidFill>
              </a:rPr>
              <a:t>Maintain a </a:t>
            </a:r>
            <a:r>
              <a:rPr lang="en-US" sz="2400" dirty="0" smtClean="0">
                <a:solidFill>
                  <a:schemeClr val="tx1">
                    <a:lumMod val="75000"/>
                    <a:lumOff val="25000"/>
                  </a:schemeClr>
                </a:solidFill>
              </a:rPr>
              <a:t>secure online database</a:t>
            </a:r>
            <a:r>
              <a:rPr lang="en-US" sz="2400" b="0" dirty="0" smtClean="0">
                <a:solidFill>
                  <a:schemeClr val="tx1">
                    <a:lumMod val="75000"/>
                    <a:lumOff val="25000"/>
                  </a:schemeClr>
                </a:solidFill>
              </a:rPr>
              <a:t> accessible by district officers, club executives and members</a:t>
            </a:r>
          </a:p>
          <a:p>
            <a:pPr lvl="1"/>
            <a:r>
              <a:rPr lang="en-US" sz="2000" dirty="0" smtClean="0">
                <a:solidFill>
                  <a:schemeClr val="tx1">
                    <a:lumMod val="75000"/>
                    <a:lumOff val="25000"/>
                  </a:schemeClr>
                </a:solidFill>
              </a:rPr>
              <a:t>List executives and directors, committees and the District organization chart for current and future years</a:t>
            </a:r>
            <a:endParaRPr lang="en-US" sz="2000" b="0" dirty="0" smtClean="0">
              <a:solidFill>
                <a:schemeClr val="tx1">
                  <a:lumMod val="75000"/>
                  <a:lumOff val="25000"/>
                </a:schemeClr>
              </a:solidFill>
            </a:endParaRPr>
          </a:p>
          <a:p>
            <a:r>
              <a:rPr lang="en-US" sz="2400" b="0" dirty="0" smtClean="0">
                <a:solidFill>
                  <a:schemeClr val="tx1">
                    <a:lumMod val="75000"/>
                    <a:lumOff val="25000"/>
                  </a:schemeClr>
                </a:solidFill>
              </a:rPr>
              <a:t>Changes made at a club level are automatically reflected at the district level</a:t>
            </a:r>
          </a:p>
          <a:p>
            <a:pPr lvl="1"/>
            <a:r>
              <a:rPr lang="en-US" sz="2000" dirty="0" smtClean="0">
                <a:solidFill>
                  <a:schemeClr val="tx1">
                    <a:lumMod val="75000"/>
                    <a:lumOff val="25000"/>
                  </a:schemeClr>
                </a:solidFill>
              </a:rPr>
              <a:t>Report </a:t>
            </a:r>
            <a:r>
              <a:rPr lang="en-US" sz="2000" b="1" dirty="0" smtClean="0">
                <a:solidFill>
                  <a:schemeClr val="tx1">
                    <a:lumMod val="75000"/>
                    <a:lumOff val="25000"/>
                  </a:schemeClr>
                </a:solidFill>
              </a:rPr>
              <a:t>club attendance </a:t>
            </a:r>
            <a:r>
              <a:rPr lang="en-US" sz="2000" dirty="0" smtClean="0">
                <a:solidFill>
                  <a:schemeClr val="tx1">
                    <a:lumMod val="75000"/>
                    <a:lumOff val="25000"/>
                  </a:schemeClr>
                </a:solidFill>
              </a:rPr>
              <a:t>and </a:t>
            </a:r>
            <a:r>
              <a:rPr lang="en-US" sz="2000" b="1" dirty="0" smtClean="0">
                <a:solidFill>
                  <a:schemeClr val="tx1">
                    <a:lumMod val="75000"/>
                    <a:lumOff val="25000"/>
                  </a:schemeClr>
                </a:solidFill>
              </a:rPr>
              <a:t>generate club statistics </a:t>
            </a:r>
            <a:r>
              <a:rPr lang="en-US" sz="2000" dirty="0" smtClean="0">
                <a:solidFill>
                  <a:schemeClr val="tx1">
                    <a:lumMod val="75000"/>
                    <a:lumOff val="25000"/>
                  </a:schemeClr>
                </a:solidFill>
              </a:rPr>
              <a:t>chart</a:t>
            </a:r>
          </a:p>
          <a:p>
            <a:pPr lvl="1"/>
            <a:r>
              <a:rPr lang="en-US" sz="2000" b="1" dirty="0" smtClean="0">
                <a:solidFill>
                  <a:schemeClr val="tx1">
                    <a:lumMod val="75000"/>
                    <a:lumOff val="25000"/>
                  </a:schemeClr>
                </a:solidFill>
              </a:rPr>
              <a:t>Track member designations </a:t>
            </a:r>
            <a:r>
              <a:rPr lang="en-US" sz="2000" b="0" dirty="0" smtClean="0">
                <a:solidFill>
                  <a:schemeClr val="tx1">
                    <a:lumMod val="75000"/>
                    <a:lumOff val="25000"/>
                  </a:schemeClr>
                </a:solidFill>
              </a:rPr>
              <a:t>and awards for each member to be displayed on their member profiles</a:t>
            </a:r>
          </a:p>
          <a:p>
            <a:r>
              <a:rPr lang="en-US" sz="2400" b="0" dirty="0" smtClean="0">
                <a:solidFill>
                  <a:schemeClr val="tx1">
                    <a:lumMod val="75000"/>
                    <a:lumOff val="25000"/>
                  </a:schemeClr>
                </a:solidFill>
              </a:rPr>
              <a:t>Report data changes </a:t>
            </a:r>
            <a:r>
              <a:rPr lang="en-US" sz="2400" b="0" dirty="0" smtClean="0">
                <a:solidFill>
                  <a:schemeClr val="tx1">
                    <a:lumMod val="75000"/>
                    <a:lumOff val="25000"/>
                  </a:schemeClr>
                </a:solidFill>
              </a:rPr>
              <a:t>automatically </a:t>
            </a:r>
            <a:r>
              <a:rPr lang="en-US" sz="2400" b="0" dirty="0" smtClean="0">
                <a:solidFill>
                  <a:schemeClr val="tx1">
                    <a:lumMod val="75000"/>
                    <a:lumOff val="25000"/>
                  </a:schemeClr>
                </a:solidFill>
              </a:rPr>
              <a:t>to </a:t>
            </a:r>
            <a:r>
              <a:rPr lang="en-US" sz="2400" dirty="0" smtClean="0">
                <a:solidFill>
                  <a:schemeClr val="tx1">
                    <a:lumMod val="75000"/>
                    <a:lumOff val="25000"/>
                  </a:schemeClr>
                </a:solidFill>
              </a:rPr>
              <a:t>Rotary </a:t>
            </a:r>
            <a:r>
              <a:rPr lang="en-US" sz="2400" dirty="0" smtClean="0">
                <a:solidFill>
                  <a:schemeClr val="tx1">
                    <a:lumMod val="75000"/>
                    <a:lumOff val="25000"/>
                  </a:schemeClr>
                </a:solidFill>
              </a:rPr>
              <a:t>International</a:t>
            </a:r>
            <a:endParaRPr lang="en-US" sz="2400" b="0" dirty="0" smtClean="0">
              <a:solidFill>
                <a:schemeClr val="tx1">
                  <a:lumMod val="75000"/>
                  <a:lumOff val="25000"/>
                </a:schemeClr>
              </a:solidFill>
            </a:endParaRPr>
          </a:p>
          <a:p>
            <a:pPr lvl="1">
              <a:buNone/>
            </a:pPr>
            <a:endParaRPr lang="en-US" b="0"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
                                            <p:txEl>
                                              <p:pRg st="3" end="3"/>
                                            </p:txEl>
                                          </p:spTgt>
                                        </p:tgtEl>
                                      </p:cBhvr>
                                    </p:animEffect>
                                  </p:childTnLst>
                                </p:cTn>
                              </p:par>
                              <p:par>
                                <p:cTn id="35" presetID="29"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9" presetClass="entr" presetSubtype="0"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0"/>
            <a:ext cx="8229600" cy="1143000"/>
          </a:xfrm>
        </p:spPr>
        <p:txBody>
          <a:bodyPr/>
          <a:lstStyle/>
          <a:p>
            <a:pPr algn="l" eaLnBrk="1" hangingPunct="1"/>
            <a:r>
              <a:rPr lang="en-US" dirty="0" smtClean="0"/>
              <a:t>Website Manager</a:t>
            </a:r>
          </a:p>
        </p:txBody>
      </p:sp>
      <p:sp>
        <p:nvSpPr>
          <p:cNvPr id="25603" name="Text Box 3"/>
          <p:cNvSpPr txBox="1">
            <a:spLocks noChangeArrowheads="1"/>
          </p:cNvSpPr>
          <p:nvPr/>
        </p:nvSpPr>
        <p:spPr bwMode="auto">
          <a:xfrm>
            <a:off x="228600" y="897438"/>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Immediate Results</a:t>
            </a:r>
          </a:p>
        </p:txBody>
      </p:sp>
      <p:sp>
        <p:nvSpPr>
          <p:cNvPr id="22533" name="Text Box 5"/>
          <p:cNvSpPr txBox="1">
            <a:spLocks noChangeArrowheads="1"/>
          </p:cNvSpPr>
          <p:nvPr/>
        </p:nvSpPr>
        <p:spPr bwMode="auto">
          <a:xfrm>
            <a:off x="395288" y="1755775"/>
            <a:ext cx="2747962" cy="3724096"/>
          </a:xfrm>
          <a:prstGeom prst="rect">
            <a:avLst/>
          </a:prstGeom>
          <a:noFill/>
          <a:ln w="9525">
            <a:noFill/>
            <a:miter lim="800000"/>
            <a:headEnd/>
            <a:tailEnd/>
          </a:ln>
        </p:spPr>
        <p:txBody>
          <a:bodyPr>
            <a:spAutoFit/>
          </a:bodyPr>
          <a:lstStyle/>
          <a:p>
            <a:pPr eaLnBrk="0" hangingPunct="0">
              <a:spcBef>
                <a:spcPct val="50000"/>
              </a:spcBef>
            </a:pPr>
            <a:r>
              <a:rPr lang="en-US" sz="1800" dirty="0">
                <a:solidFill>
                  <a:schemeClr val="tx1">
                    <a:lumMod val="75000"/>
                    <a:lumOff val="25000"/>
                  </a:schemeClr>
                </a:solidFill>
                <a:latin typeface="Calibri" pitchFamily="34" charset="0"/>
              </a:rPr>
              <a:t>Contents appear </a:t>
            </a:r>
            <a:r>
              <a:rPr lang="en-US" sz="2000" dirty="0">
                <a:solidFill>
                  <a:schemeClr val="tx1">
                    <a:lumMod val="75000"/>
                    <a:lumOff val="25000"/>
                  </a:schemeClr>
                </a:solidFill>
                <a:latin typeface="Calibri" pitchFamily="34" charset="0"/>
              </a:rPr>
              <a:t>immediately</a:t>
            </a:r>
            <a:r>
              <a:rPr lang="en-US" sz="1800" dirty="0">
                <a:solidFill>
                  <a:schemeClr val="tx1">
                    <a:lumMod val="75000"/>
                    <a:lumOff val="25000"/>
                  </a:schemeClr>
                </a:solidFill>
                <a:latin typeface="Calibri" pitchFamily="34" charset="0"/>
              </a:rPr>
              <a:t> on the home page and </a:t>
            </a:r>
            <a:r>
              <a:rPr lang="en-US" sz="1800" dirty="0" err="1">
                <a:solidFill>
                  <a:schemeClr val="tx1">
                    <a:lumMod val="75000"/>
                    <a:lumOff val="25000"/>
                  </a:schemeClr>
                </a:solidFill>
                <a:latin typeface="Calibri" pitchFamily="34" charset="0"/>
              </a:rPr>
              <a:t>eBulletin</a:t>
            </a:r>
            <a:r>
              <a:rPr lang="en-US" sz="1800" dirty="0">
                <a:solidFill>
                  <a:schemeClr val="tx1">
                    <a:lumMod val="75000"/>
                    <a:lumOff val="25000"/>
                  </a:schemeClr>
                </a:solidFill>
                <a:latin typeface="Calibri" pitchFamily="34" charset="0"/>
              </a:rPr>
              <a:t> (if selected).</a:t>
            </a:r>
          </a:p>
          <a:p>
            <a:pPr eaLnBrk="0" hangingPunct="0">
              <a:spcBef>
                <a:spcPct val="50000"/>
              </a:spcBef>
            </a:pPr>
            <a:r>
              <a:rPr lang="en-US" sz="1800" dirty="0" smtClean="0">
                <a:solidFill>
                  <a:schemeClr val="tx1">
                    <a:lumMod val="75000"/>
                    <a:lumOff val="25000"/>
                  </a:schemeClr>
                </a:solidFill>
                <a:latin typeface="Calibri" pitchFamily="34" charset="0"/>
              </a:rPr>
              <a:t>Links </a:t>
            </a:r>
            <a:r>
              <a:rPr lang="en-US" sz="1800" dirty="0">
                <a:solidFill>
                  <a:schemeClr val="tx1">
                    <a:lumMod val="75000"/>
                    <a:lumOff val="25000"/>
                  </a:schemeClr>
                </a:solidFill>
                <a:latin typeface="Calibri" pitchFamily="34" charset="0"/>
              </a:rPr>
              <a:t>can be embedded within contents to take visitors to other websites or pages within your site</a:t>
            </a:r>
            <a:r>
              <a:rPr lang="en-US" sz="1800" dirty="0" smtClean="0">
                <a:solidFill>
                  <a:schemeClr val="tx1">
                    <a:lumMod val="75000"/>
                    <a:lumOff val="25000"/>
                  </a:schemeClr>
                </a:solidFill>
                <a:latin typeface="Calibri" pitchFamily="34" charset="0"/>
              </a:rPr>
              <a:t>.</a:t>
            </a:r>
          </a:p>
          <a:p>
            <a:pPr eaLnBrk="0" hangingPunct="0">
              <a:spcBef>
                <a:spcPct val="50000"/>
              </a:spcBef>
            </a:pPr>
            <a:r>
              <a:rPr lang="en-US" dirty="0" smtClean="0">
                <a:solidFill>
                  <a:schemeClr val="tx1">
                    <a:lumMod val="75000"/>
                    <a:lumOff val="25000"/>
                  </a:schemeClr>
                </a:solidFill>
                <a:latin typeface="Calibri" pitchFamily="34" charset="0"/>
              </a:rPr>
              <a:t>Add the built-in social </a:t>
            </a:r>
            <a:r>
              <a:rPr lang="en-US" dirty="0">
                <a:solidFill>
                  <a:schemeClr val="tx1">
                    <a:lumMod val="75000"/>
                    <a:lumOff val="25000"/>
                  </a:schemeClr>
                </a:solidFill>
                <a:latin typeface="Calibri" pitchFamily="34" charset="0"/>
              </a:rPr>
              <a:t>m</a:t>
            </a:r>
            <a:r>
              <a:rPr lang="en-US" dirty="0" smtClean="0">
                <a:solidFill>
                  <a:schemeClr val="tx1">
                    <a:lumMod val="75000"/>
                    <a:lumOff val="25000"/>
                  </a:schemeClr>
                </a:solidFill>
                <a:latin typeface="Calibri" pitchFamily="34" charset="0"/>
              </a:rPr>
              <a:t>edia </a:t>
            </a:r>
            <a:r>
              <a:rPr lang="en-US" dirty="0">
                <a:solidFill>
                  <a:schemeClr val="tx1">
                    <a:lumMod val="75000"/>
                    <a:lumOff val="25000"/>
                  </a:schemeClr>
                </a:solidFill>
                <a:latin typeface="Calibri" pitchFamily="34" charset="0"/>
              </a:rPr>
              <a:t>s</a:t>
            </a:r>
            <a:r>
              <a:rPr lang="en-US" dirty="0" smtClean="0">
                <a:solidFill>
                  <a:schemeClr val="tx1">
                    <a:lumMod val="75000"/>
                    <a:lumOff val="25000"/>
                  </a:schemeClr>
                </a:solidFill>
                <a:latin typeface="Calibri" pitchFamily="34" charset="0"/>
              </a:rPr>
              <a:t>hare buttons to share your content on various channels.</a:t>
            </a:r>
            <a:endParaRPr lang="en-CA" sz="1800" dirty="0">
              <a:solidFill>
                <a:schemeClr val="tx1">
                  <a:lumMod val="75000"/>
                  <a:lumOff val="25000"/>
                </a:schemeClr>
              </a:solidFill>
              <a:latin typeface="Calibri" pitchFamily="34" charset="0"/>
            </a:endParaRP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1672649"/>
            <a:ext cx="5133277" cy="356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559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1120</TotalTime>
  <Words>2230</Words>
  <Application>Microsoft Office PowerPoint</Application>
  <PresentationFormat>On-screen Show (4:3)</PresentationFormat>
  <Paragraphs>328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Welcome to ClubRunner</vt:lpstr>
      <vt:lpstr> </vt:lpstr>
      <vt:lpstr> </vt:lpstr>
      <vt:lpstr>Website Designer</vt:lpstr>
      <vt:lpstr>Website Designer</vt:lpstr>
      <vt:lpstr>Website Designer</vt:lpstr>
      <vt:lpstr>Website Designer</vt:lpstr>
      <vt:lpstr>Full District Database</vt:lpstr>
      <vt:lpstr>Website Manager</vt:lpstr>
      <vt:lpstr>Website Designer</vt:lpstr>
      <vt:lpstr> Photo Manager</vt:lpstr>
      <vt:lpstr>Club Directory </vt:lpstr>
      <vt:lpstr>District Organization Chart </vt:lpstr>
      <vt:lpstr>PowerPoint Presentation</vt:lpstr>
      <vt:lpstr>PowerPoint Presentation</vt:lpstr>
      <vt:lpstr>Custom Reports &amp; Directories</vt:lpstr>
      <vt:lpstr>PowerPoint Presentation</vt:lpstr>
      <vt:lpstr>PowerPoint Presentation</vt:lpstr>
      <vt:lpstr>PowerPoint Presentation</vt:lpstr>
      <vt:lpstr>Email Message Center</vt:lpstr>
      <vt:lpstr>eBulletin</vt:lpstr>
      <vt:lpstr>eBulletin</vt:lpstr>
      <vt:lpstr>Event Planner</vt:lpstr>
      <vt:lpstr> Committees Module </vt:lpstr>
      <vt:lpstr>Database Integration with RI</vt:lpstr>
      <vt:lpstr> Online Payment &amp; eCommerce</vt:lpstr>
      <vt:lpstr> MyEventRunner</vt:lpstr>
      <vt:lpstr> </vt:lpstr>
      <vt:lpstr>PowerPoint Presentation</vt:lpstr>
      <vt:lpstr> What About Security?</vt:lpstr>
      <vt:lpstr>PowerPoint Presentation</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Divya Tandan</cp:lastModifiedBy>
  <cp:revision>190</cp:revision>
  <dcterms:created xsi:type="dcterms:W3CDTF">2010-04-30T17:06:22Z</dcterms:created>
  <dcterms:modified xsi:type="dcterms:W3CDTF">2014-05-30T16:28:16Z</dcterms:modified>
</cp:coreProperties>
</file>